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50"/>
  </p:notesMasterIdLst>
  <p:sldIdLst>
    <p:sldId id="256" r:id="rId2"/>
    <p:sldId id="327" r:id="rId3"/>
    <p:sldId id="328" r:id="rId4"/>
    <p:sldId id="333" r:id="rId5"/>
    <p:sldId id="372" r:id="rId6"/>
    <p:sldId id="334" r:id="rId7"/>
    <p:sldId id="274" r:id="rId8"/>
    <p:sldId id="402" r:id="rId9"/>
    <p:sldId id="276" r:id="rId10"/>
    <p:sldId id="377" r:id="rId11"/>
    <p:sldId id="375" r:id="rId12"/>
    <p:sldId id="376" r:id="rId13"/>
    <p:sldId id="330" r:id="rId14"/>
    <p:sldId id="299" r:id="rId15"/>
    <p:sldId id="378" r:id="rId16"/>
    <p:sldId id="336" r:id="rId17"/>
    <p:sldId id="339" r:id="rId18"/>
    <p:sldId id="379" r:id="rId19"/>
    <p:sldId id="338" r:id="rId20"/>
    <p:sldId id="282" r:id="rId21"/>
    <p:sldId id="360" r:id="rId22"/>
    <p:sldId id="295" r:id="rId23"/>
    <p:sldId id="369" r:id="rId24"/>
    <p:sldId id="355" r:id="rId25"/>
    <p:sldId id="340" r:id="rId26"/>
    <p:sldId id="395" r:id="rId27"/>
    <p:sldId id="396" r:id="rId28"/>
    <p:sldId id="356" r:id="rId29"/>
    <p:sldId id="283" r:id="rId30"/>
    <p:sldId id="300" r:id="rId31"/>
    <p:sldId id="316" r:id="rId32"/>
    <p:sldId id="403" r:id="rId33"/>
    <p:sldId id="380" r:id="rId34"/>
    <p:sldId id="413" r:id="rId35"/>
    <p:sldId id="414" r:id="rId36"/>
    <p:sldId id="415" r:id="rId37"/>
    <p:sldId id="416" r:id="rId38"/>
    <p:sldId id="417" r:id="rId39"/>
    <p:sldId id="350" r:id="rId40"/>
    <p:sldId id="364" r:id="rId41"/>
    <p:sldId id="397" r:id="rId42"/>
    <p:sldId id="398" r:id="rId43"/>
    <p:sldId id="383" r:id="rId44"/>
    <p:sldId id="401" r:id="rId45"/>
    <p:sldId id="381" r:id="rId46"/>
    <p:sldId id="409" r:id="rId47"/>
    <p:sldId id="410" r:id="rId48"/>
    <p:sldId id="405" r:id="rId49"/>
  </p:sldIdLst>
  <p:sldSz cx="9144000" cy="6858000" type="screen4x3"/>
  <p:notesSz cx="6797675" cy="9926638"/>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788" autoAdjust="0"/>
    <p:restoredTop sz="96187" autoAdjust="0"/>
  </p:normalViewPr>
  <p:slideViewPr>
    <p:cSldViewPr>
      <p:cViewPr>
        <p:scale>
          <a:sx n="79" d="100"/>
          <a:sy n="79" d="100"/>
        </p:scale>
        <p:origin x="-1554" y="-48"/>
      </p:cViewPr>
      <p:guideLst>
        <p:guide orient="horz" pos="2160"/>
        <p:guide pos="2880"/>
      </p:guideLst>
    </p:cSldViewPr>
  </p:slideViewPr>
  <p:outlineViewPr>
    <p:cViewPr>
      <p:scale>
        <a:sx n="33" d="100"/>
        <a:sy n="33" d="100"/>
      </p:scale>
      <p:origin x="0" y="-54336"/>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79" d="100"/>
          <a:sy n="79" d="100"/>
        </p:scale>
        <p:origin x="-3042" y="-8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pPr>
              <a:defRPr/>
            </a:pPr>
            <a:endParaRPr lang="it-IT"/>
          </a:p>
        </p:txBody>
      </p:sp>
      <p:sp>
        <p:nvSpPr>
          <p:cNvPr id="3" name="Segnaposto data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pPr>
              <a:defRPr/>
            </a:pPr>
            <a:fld id="{6514C0C9-C7C7-4C36-9E1D-24009C41AE07}" type="datetimeFigureOut">
              <a:rPr lang="it-IT"/>
              <a:pPr>
                <a:defRPr/>
              </a:pPr>
              <a:t>30/06/2015</a:t>
            </a:fld>
            <a:endParaRPr lang="it-IT"/>
          </a:p>
        </p:txBody>
      </p:sp>
      <p:sp>
        <p:nvSpPr>
          <p:cNvPr id="4" name="Segnaposto immagine diapositiva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it-IT" noProof="0" smtClean="0"/>
          </a:p>
        </p:txBody>
      </p:sp>
      <p:sp>
        <p:nvSpPr>
          <p:cNvPr id="5" name="Segnaposto note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6" name="Segnaposto piè di pagina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pPr>
              <a:defRPr/>
            </a:pPr>
            <a:endParaRPr lang="it-IT"/>
          </a:p>
        </p:txBody>
      </p:sp>
      <p:sp>
        <p:nvSpPr>
          <p:cNvPr id="7" name="Segnaposto numero diapositiva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pPr>
              <a:defRPr/>
            </a:pPr>
            <a:fld id="{AEAFA935-B3E0-4EB6-8D4A-2D4CC880C6A4}" type="slidenum">
              <a:rPr lang="it-IT"/>
              <a:pPr>
                <a:defRPr/>
              </a:pPr>
              <a:t>‹N›</a:t>
            </a:fld>
            <a:endParaRPr lang="it-IT"/>
          </a:p>
        </p:txBody>
      </p:sp>
    </p:spTree>
    <p:extLst>
      <p:ext uri="{BB962C8B-B14F-4D97-AF65-F5344CB8AC3E}">
        <p14:creationId xmlns:p14="http://schemas.microsoft.com/office/powerpoint/2010/main" val="1536787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AEAFA935-B3E0-4EB6-8D4A-2D4CC880C6A4}" type="slidenum">
              <a:rPr lang="it-IT" smtClean="0"/>
              <a:pPr>
                <a:defRPr/>
              </a:pPr>
              <a:t>1</a:t>
            </a:fld>
            <a:endParaRPr lang="it-IT"/>
          </a:p>
        </p:txBody>
      </p:sp>
    </p:spTree>
    <p:extLst>
      <p:ext uri="{BB962C8B-B14F-4D97-AF65-F5344CB8AC3E}">
        <p14:creationId xmlns:p14="http://schemas.microsoft.com/office/powerpoint/2010/main" val="14450309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AEAFA935-B3E0-4EB6-8D4A-2D4CC880C6A4}" type="slidenum">
              <a:rPr lang="it-IT" smtClean="0"/>
              <a:pPr>
                <a:defRPr/>
              </a:pPr>
              <a:t>3</a:t>
            </a:fld>
            <a:endParaRPr lang="it-IT"/>
          </a:p>
        </p:txBody>
      </p:sp>
    </p:spTree>
    <p:extLst>
      <p:ext uri="{BB962C8B-B14F-4D97-AF65-F5344CB8AC3E}">
        <p14:creationId xmlns:p14="http://schemas.microsoft.com/office/powerpoint/2010/main" val="25624072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AEAFA935-B3E0-4EB6-8D4A-2D4CC880C6A4}" type="slidenum">
              <a:rPr lang="it-IT" smtClean="0"/>
              <a:pPr>
                <a:defRPr/>
              </a:pPr>
              <a:t>5</a:t>
            </a:fld>
            <a:endParaRPr lang="it-IT"/>
          </a:p>
        </p:txBody>
      </p:sp>
    </p:spTree>
    <p:extLst>
      <p:ext uri="{BB962C8B-B14F-4D97-AF65-F5344CB8AC3E}">
        <p14:creationId xmlns:p14="http://schemas.microsoft.com/office/powerpoint/2010/main" val="20746107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AEAFA935-B3E0-4EB6-8D4A-2D4CC880C6A4}" type="slidenum">
              <a:rPr lang="it-IT" smtClean="0"/>
              <a:pPr>
                <a:defRPr/>
              </a:pPr>
              <a:t>7</a:t>
            </a:fld>
            <a:endParaRPr lang="it-IT"/>
          </a:p>
        </p:txBody>
      </p:sp>
    </p:spTree>
    <p:extLst>
      <p:ext uri="{BB962C8B-B14F-4D97-AF65-F5344CB8AC3E}">
        <p14:creationId xmlns:p14="http://schemas.microsoft.com/office/powerpoint/2010/main" val="1822616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smtClean="0"/>
          </a:p>
        </p:txBody>
      </p:sp>
      <p:sp>
        <p:nvSpPr>
          <p:cNvPr id="4" name="Segnaposto numero diapositiva 3"/>
          <p:cNvSpPr>
            <a:spLocks noGrp="1"/>
          </p:cNvSpPr>
          <p:nvPr>
            <p:ph type="sldNum" sz="quarter" idx="10"/>
          </p:nvPr>
        </p:nvSpPr>
        <p:spPr/>
        <p:txBody>
          <a:bodyPr/>
          <a:lstStyle/>
          <a:p>
            <a:pPr>
              <a:defRPr/>
            </a:pPr>
            <a:fld id="{AEAFA935-B3E0-4EB6-8D4A-2D4CC880C6A4}" type="slidenum">
              <a:rPr lang="it-IT" smtClean="0"/>
              <a:pPr>
                <a:defRPr/>
              </a:pPr>
              <a:t>9</a:t>
            </a:fld>
            <a:endParaRPr lang="it-IT"/>
          </a:p>
        </p:txBody>
      </p:sp>
    </p:spTree>
    <p:extLst>
      <p:ext uri="{BB962C8B-B14F-4D97-AF65-F5344CB8AC3E}">
        <p14:creationId xmlns:p14="http://schemas.microsoft.com/office/powerpoint/2010/main" val="35270097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pPr>
              <a:defRPr/>
            </a:pPr>
            <a:fld id="{0DD090C2-9FDC-4F25-86E3-E55BB5AAE293}" type="datetime1">
              <a:rPr lang="it-IT" smtClean="0"/>
              <a:t>30/06/2015</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4294FD73-925A-4540-847F-384899767195}"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1E012BE3-2920-4D5A-9EB1-8DE936CDF4FE}" type="datetime1">
              <a:rPr lang="it-IT" smtClean="0"/>
              <a:t>30/06/2015</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A8D6B3BA-F6BD-45B4-989C-5869B2F18AF9}"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12E6BF3C-FB15-4FAA-8F48-EF78BAFDD3ED}" type="datetime1">
              <a:rPr lang="it-IT" smtClean="0"/>
              <a:t>30/06/2015</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EE5B4169-B7F2-4E72-8402-E731C872003E}"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D1387DD7-4E5B-4A4D-92B9-86A330DA89D3}" type="datetime1">
              <a:rPr lang="it-IT" smtClean="0"/>
              <a:t>30/06/2015</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43F42827-EB4D-45C7-9FDA-752BF57ACE09}"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A4C34CE6-108A-46E1-AB93-5B11C93DFDB6}" type="datetime1">
              <a:rPr lang="it-IT" smtClean="0"/>
              <a:t>30/06/2015</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1075085D-5CC0-44CB-8CA9-7E132B26968D}"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fld id="{B91E27A4-27A9-4B1A-8940-BF80498944DF}" type="datetime1">
              <a:rPr lang="it-IT" smtClean="0"/>
              <a:t>30/06/2015</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6553B122-A244-4DCD-927E-273B9F7E3640}"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pPr>
              <a:defRPr/>
            </a:pPr>
            <a:fld id="{F13A8F38-107A-43CB-A694-C7763645E044}" type="datetime1">
              <a:rPr lang="it-IT" smtClean="0"/>
              <a:t>30/06/2015</a:t>
            </a:fld>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EAB8A2A6-5C09-4F87-965C-457492A15FB8}"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p:txBody>
          <a:bodyPr/>
          <a:lstStyle>
            <a:lvl1pPr>
              <a:defRPr/>
            </a:lvl1pPr>
          </a:lstStyle>
          <a:p>
            <a:pPr>
              <a:defRPr/>
            </a:pPr>
            <a:fld id="{AADFD276-BE32-4CD5-9AF4-A71065AB2A54}" type="datetime1">
              <a:rPr lang="it-IT" smtClean="0"/>
              <a:t>30/06/2015</a:t>
            </a:fld>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42A1880C-6DB0-40AE-BE99-085B2EB76EC3}"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1F7983BF-3F5A-46C5-BFC8-CE6F382ED4CF}" type="datetime1">
              <a:rPr lang="it-IT" smtClean="0"/>
              <a:t>30/06/2015</a:t>
            </a:fld>
            <a:endParaRPr lang="it-IT"/>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F3666ECA-B1C5-4C29-916C-CD03F30B3031}"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EA62F03E-AFD9-4264-B9F3-C73EB9F8DDF2}" type="datetime1">
              <a:rPr lang="it-IT" smtClean="0"/>
              <a:t>30/06/2015</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38839F84-6CAB-48AA-A96D-948AE76C3C01}"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5252988B-70CB-4237-8905-4488585CF07C}" type="datetime1">
              <a:rPr lang="it-IT" smtClean="0"/>
              <a:t>30/06/2015</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D6D61609-3A18-4A30-B8A4-600600DC684E}"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5AB48D23-D540-4098-AC5B-3CA30C80DA55}" type="datetime1">
              <a:rPr lang="it-IT" smtClean="0"/>
              <a:t>30/06/2015</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26A02C6D-65B1-49BE-A3A6-307EEE909747}"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olo 1"/>
          <p:cNvSpPr>
            <a:spLocks noGrp="1"/>
          </p:cNvSpPr>
          <p:nvPr>
            <p:ph type="ctrTitle"/>
          </p:nvPr>
        </p:nvSpPr>
        <p:spPr>
          <a:xfrm>
            <a:off x="755576" y="2132856"/>
            <a:ext cx="7772400" cy="1470025"/>
          </a:xfrm>
        </p:spPr>
        <p:txBody>
          <a:bodyPr>
            <a:normAutofit/>
          </a:bodyPr>
          <a:lstStyle/>
          <a:p>
            <a:pPr eaLnBrk="1" hangingPunct="1">
              <a:defRPr/>
            </a:pPr>
            <a:r>
              <a:rPr lang="it-IT" sz="2800" b="1" dirty="0" smtClean="0">
                <a:solidFill>
                  <a:schemeClr val="accent1"/>
                </a:solidFill>
                <a:latin typeface="Book Antiqua" panose="02040602050305030304" pitchFamily="18" charset="0"/>
              </a:rPr>
              <a:t>I REATI TRIBUTARI </a:t>
            </a:r>
            <a:br>
              <a:rPr lang="it-IT" sz="2800" b="1" dirty="0" smtClean="0">
                <a:solidFill>
                  <a:schemeClr val="accent1"/>
                </a:solidFill>
                <a:latin typeface="Book Antiqua" panose="02040602050305030304" pitchFamily="18" charset="0"/>
              </a:rPr>
            </a:br>
            <a:r>
              <a:rPr lang="it-IT" sz="2800" b="1" dirty="0" smtClean="0">
                <a:solidFill>
                  <a:schemeClr val="accent1"/>
                </a:solidFill>
                <a:latin typeface="Book Antiqua" panose="02040602050305030304" pitchFamily="18" charset="0"/>
              </a:rPr>
              <a:t>IN MATERIA DI DICHIARAZIONE </a:t>
            </a:r>
            <a:br>
              <a:rPr lang="it-IT" sz="2800" b="1" dirty="0" smtClean="0">
                <a:solidFill>
                  <a:schemeClr val="accent1"/>
                </a:solidFill>
                <a:latin typeface="Book Antiqua" panose="02040602050305030304" pitchFamily="18" charset="0"/>
              </a:rPr>
            </a:br>
            <a:r>
              <a:rPr lang="it-IT" sz="2800" b="1" i="1" dirty="0" smtClean="0">
                <a:solidFill>
                  <a:schemeClr val="accent1"/>
                </a:solidFill>
                <a:latin typeface="Book Antiqua" panose="02040602050305030304" pitchFamily="18" charset="0"/>
              </a:rPr>
              <a:t>EX</a:t>
            </a:r>
            <a:r>
              <a:rPr lang="it-IT" sz="2800" b="1" dirty="0" smtClean="0">
                <a:solidFill>
                  <a:schemeClr val="accent1"/>
                </a:solidFill>
                <a:latin typeface="Book Antiqua" panose="02040602050305030304" pitchFamily="18" charset="0"/>
              </a:rPr>
              <a:t> D. LVO 2000 N. 74</a:t>
            </a:r>
          </a:p>
        </p:txBody>
      </p:sp>
      <p:sp>
        <p:nvSpPr>
          <p:cNvPr id="2051" name="Sottotitolo 2"/>
          <p:cNvSpPr>
            <a:spLocks noGrp="1"/>
          </p:cNvSpPr>
          <p:nvPr>
            <p:ph type="subTitle" idx="1"/>
          </p:nvPr>
        </p:nvSpPr>
        <p:spPr>
          <a:xfrm>
            <a:off x="1371600" y="3861048"/>
            <a:ext cx="6400800" cy="1752600"/>
          </a:xfrm>
        </p:spPr>
        <p:txBody>
          <a:bodyPr/>
          <a:lstStyle/>
          <a:p>
            <a:pPr eaLnBrk="1" hangingPunct="1">
              <a:lnSpc>
                <a:spcPct val="90000"/>
              </a:lnSpc>
            </a:pPr>
            <a:endParaRPr lang="it-IT" sz="2400" b="1" dirty="0" smtClean="0">
              <a:solidFill>
                <a:schemeClr val="tx2"/>
              </a:solidFill>
            </a:endParaRPr>
          </a:p>
          <a:p>
            <a:pPr eaLnBrk="1" hangingPunct="1">
              <a:lnSpc>
                <a:spcPct val="90000"/>
              </a:lnSpc>
            </a:pPr>
            <a:endParaRPr lang="it-IT" sz="2400" b="1" dirty="0" smtClean="0">
              <a:solidFill>
                <a:schemeClr val="tx2"/>
              </a:solidFill>
            </a:endParaRPr>
          </a:p>
          <a:p>
            <a:pPr eaLnBrk="1" hangingPunct="1">
              <a:lnSpc>
                <a:spcPct val="90000"/>
              </a:lnSpc>
            </a:pPr>
            <a:r>
              <a:rPr lang="it-IT" sz="2400" b="1" cap="small" dirty="0" smtClean="0">
                <a:solidFill>
                  <a:schemeClr val="accent2"/>
                </a:solidFill>
                <a:latin typeface="Book Antiqua" panose="02040602050305030304" pitchFamily="18" charset="0"/>
              </a:rPr>
              <a:t>Andrea </a:t>
            </a:r>
            <a:r>
              <a:rPr lang="it-IT" sz="2400" b="1" cap="small" dirty="0" err="1" smtClean="0">
                <a:solidFill>
                  <a:schemeClr val="accent2"/>
                </a:solidFill>
                <a:latin typeface="Book Antiqua" panose="02040602050305030304" pitchFamily="18" charset="0"/>
              </a:rPr>
              <a:t>Orabona</a:t>
            </a:r>
            <a:endParaRPr lang="it-IT" sz="2400" b="1" dirty="0" smtClean="0">
              <a:solidFill>
                <a:schemeClr val="accent2"/>
              </a:solidFill>
              <a:latin typeface="Book Antiqua" panose="02040602050305030304" pitchFamily="18" charset="0"/>
            </a:endParaRPr>
          </a:p>
          <a:p>
            <a:pPr eaLnBrk="1" hangingPunct="1">
              <a:lnSpc>
                <a:spcPct val="90000"/>
              </a:lnSpc>
            </a:pPr>
            <a:r>
              <a:rPr lang="it-IT" sz="2400" b="1" cap="small" dirty="0" smtClean="0">
                <a:solidFill>
                  <a:schemeClr val="accent2"/>
                </a:solidFill>
                <a:latin typeface="Book Antiqua" panose="02040602050305030304" pitchFamily="18" charset="0"/>
              </a:rPr>
              <a:t>Avvocato Penalista - Foro di </a:t>
            </a:r>
            <a:r>
              <a:rPr lang="it-IT" sz="2400" b="1" cap="small" dirty="0" err="1" smtClean="0">
                <a:solidFill>
                  <a:schemeClr val="accent2"/>
                </a:solidFill>
                <a:latin typeface="Book Antiqua" panose="02040602050305030304" pitchFamily="18" charset="0"/>
              </a:rPr>
              <a:t>milano</a:t>
            </a:r>
            <a:endParaRPr lang="it-IT" sz="2400" b="1" cap="small" dirty="0">
              <a:solidFill>
                <a:schemeClr val="accent2"/>
              </a:solidFill>
              <a:latin typeface="Book Antiqua" panose="02040602050305030304" pitchFamily="18" charset="0"/>
            </a:endParaRPr>
          </a:p>
        </p:txBody>
      </p:sp>
      <p:sp>
        <p:nvSpPr>
          <p:cNvPr id="2" name="Segnaposto numero diapositiva 1"/>
          <p:cNvSpPr>
            <a:spLocks noGrp="1"/>
          </p:cNvSpPr>
          <p:nvPr>
            <p:ph type="sldNum" sz="quarter" idx="12"/>
          </p:nvPr>
        </p:nvSpPr>
        <p:spPr/>
        <p:txBody>
          <a:bodyPr/>
          <a:lstStyle/>
          <a:p>
            <a:pPr>
              <a:defRPr/>
            </a:pPr>
            <a:fld id="{4294FD73-925A-4540-847F-384899767195}" type="slidenum">
              <a:rPr lang="it-IT" smtClean="0"/>
              <a:pPr>
                <a:defRPr/>
              </a:pPr>
              <a:t>1</a:t>
            </a:fld>
            <a:endParaRPr lang="it-IT"/>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olo 1"/>
          <p:cNvSpPr>
            <a:spLocks noGrp="1"/>
          </p:cNvSpPr>
          <p:nvPr>
            <p:ph type="title"/>
          </p:nvPr>
        </p:nvSpPr>
        <p:spPr>
          <a:xfrm>
            <a:off x="70992" y="116632"/>
            <a:ext cx="9073008" cy="6264696"/>
          </a:xfrm>
        </p:spPr>
        <p:txBody>
          <a:bodyPr/>
          <a:lstStyle/>
          <a:p>
            <a:pPr eaLnBrk="1" hangingPunct="1">
              <a:tabLst>
                <a:tab pos="0" algn="l"/>
              </a:tabLst>
            </a:pPr>
            <a:r>
              <a:rPr lang="it-IT" sz="2800" b="1" dirty="0" smtClean="0">
                <a:solidFill>
                  <a:srgbClr val="FF0000"/>
                </a:solidFill>
                <a:latin typeface="Book Antiqua" panose="02040602050305030304" pitchFamily="18" charset="0"/>
              </a:rPr>
              <a:t/>
            </a:r>
            <a:br>
              <a:rPr lang="it-IT" sz="2800" b="1" dirty="0" smtClean="0">
                <a:solidFill>
                  <a:srgbClr val="FF0000"/>
                </a:solidFill>
                <a:latin typeface="Book Antiqua" panose="02040602050305030304" pitchFamily="18" charset="0"/>
              </a:rPr>
            </a:br>
            <a:r>
              <a:rPr lang="it-IT" sz="2800" b="1" dirty="0" smtClean="0">
                <a:solidFill>
                  <a:srgbClr val="FF0000"/>
                </a:solidFill>
                <a:latin typeface="Book Antiqua" panose="02040602050305030304" pitchFamily="18" charset="0"/>
              </a:rPr>
              <a:t/>
            </a:r>
            <a:br>
              <a:rPr lang="it-IT" sz="2800" b="1" dirty="0" smtClean="0">
                <a:solidFill>
                  <a:srgbClr val="FF0000"/>
                </a:solidFill>
                <a:latin typeface="Book Antiqua" panose="02040602050305030304" pitchFamily="18" charset="0"/>
              </a:rPr>
            </a:br>
            <a:r>
              <a:rPr lang="it-IT" sz="2800" b="1" dirty="0" smtClean="0">
                <a:solidFill>
                  <a:srgbClr val="FF0000"/>
                </a:solidFill>
                <a:latin typeface="Book Antiqua" panose="02040602050305030304" pitchFamily="18" charset="0"/>
              </a:rPr>
              <a:t/>
            </a:r>
            <a:br>
              <a:rPr lang="it-IT" sz="2800" b="1" dirty="0" smtClean="0">
                <a:solidFill>
                  <a:srgbClr val="FF0000"/>
                </a:solidFill>
                <a:latin typeface="Book Antiqua" panose="02040602050305030304" pitchFamily="18" charset="0"/>
              </a:rPr>
            </a:br>
            <a:r>
              <a:rPr lang="it-IT" sz="2800" b="1" dirty="0" smtClean="0">
                <a:solidFill>
                  <a:srgbClr val="FF0000"/>
                </a:solidFill>
                <a:latin typeface="Book Antiqua" panose="02040602050305030304" pitchFamily="18" charset="0"/>
              </a:rPr>
              <a:t>Interposizione fittizia e frode carosello</a:t>
            </a:r>
            <a:br>
              <a:rPr lang="it-IT" sz="2800" b="1" dirty="0" smtClean="0">
                <a:solidFill>
                  <a:srgbClr val="FF0000"/>
                </a:solidFill>
                <a:latin typeface="Book Antiqua" panose="02040602050305030304" pitchFamily="18" charset="0"/>
              </a:rPr>
            </a:br>
            <a:r>
              <a:rPr lang="it-IT" sz="2800" b="1" dirty="0" smtClean="0">
                <a:solidFill>
                  <a:srgbClr val="FF0000"/>
                </a:solidFill>
                <a:latin typeface="Book Antiqua" panose="02040602050305030304" pitchFamily="18" charset="0"/>
              </a:rPr>
              <a:t/>
            </a:r>
            <a:br>
              <a:rPr lang="it-IT" sz="2800" b="1" dirty="0" smtClean="0">
                <a:solidFill>
                  <a:srgbClr val="FF0000"/>
                </a:solidFill>
                <a:latin typeface="Book Antiqua" panose="02040602050305030304" pitchFamily="18" charset="0"/>
              </a:rPr>
            </a:br>
            <a:r>
              <a:rPr lang="it-IT" sz="2400" dirty="0" smtClean="0">
                <a:latin typeface="Book Antiqua" panose="02040602050305030304" pitchFamily="18" charset="0"/>
              </a:rPr>
              <a:t>Meccanismo fraudolento attuato mediante distinti passaggi di beni provenienti da Paesi UE </a:t>
            </a:r>
            <a:r>
              <a:rPr lang="it-IT" sz="2400" b="1" dirty="0" smtClean="0">
                <a:solidFill>
                  <a:srgbClr val="00B0F0"/>
                </a:solidFill>
                <a:latin typeface="Book Antiqua" panose="02040602050305030304" pitchFamily="18" charset="0"/>
              </a:rPr>
              <a:t>(reali fornitori) </a:t>
            </a:r>
            <a:r>
              <a:rPr lang="it-IT" sz="2400" dirty="0" smtClean="0">
                <a:latin typeface="Book Antiqua" panose="02040602050305030304" pitchFamily="18" charset="0"/>
              </a:rPr>
              <a:t>- al termine dei quali le società italiane detraggono l’IVA </a:t>
            </a:r>
            <a:r>
              <a:rPr lang="it-IT" sz="2400" b="1" dirty="0" smtClean="0">
                <a:solidFill>
                  <a:srgbClr val="00B0F0"/>
                </a:solidFill>
                <a:latin typeface="Book Antiqua" panose="02040602050305030304" pitchFamily="18" charset="0"/>
              </a:rPr>
              <a:t>(reali acquirenti) </a:t>
            </a:r>
            <a:r>
              <a:rPr lang="it-IT" sz="2400" dirty="0" smtClean="0">
                <a:latin typeface="Book Antiqua" panose="02040602050305030304" pitchFamily="18" charset="0"/>
              </a:rPr>
              <a:t>nonostante gli apparenti venditori </a:t>
            </a:r>
            <a:r>
              <a:rPr lang="it-IT" sz="2400" b="1" dirty="0" smtClean="0">
                <a:solidFill>
                  <a:srgbClr val="00B0F0"/>
                </a:solidFill>
                <a:latin typeface="Book Antiqua" panose="02040602050305030304" pitchFamily="18" charset="0"/>
              </a:rPr>
              <a:t>(soggetti/interposti) </a:t>
            </a:r>
            <a:r>
              <a:rPr lang="it-IT" sz="2400" dirty="0" smtClean="0">
                <a:latin typeface="Book Antiqua" panose="02040602050305030304" pitchFamily="18" charset="0"/>
              </a:rPr>
              <a:t>non provvedano al versamento dell’imposta stessa -</a:t>
            </a:r>
            <a:br>
              <a:rPr lang="it-IT" sz="2400" dirty="0" smtClean="0">
                <a:latin typeface="Book Antiqua" panose="02040602050305030304" pitchFamily="18" charset="0"/>
              </a:rPr>
            </a:br>
            <a:r>
              <a:rPr lang="it-IT" sz="2400" dirty="0" smtClean="0">
                <a:latin typeface="Book Antiqua" panose="02040602050305030304" pitchFamily="18" charset="0"/>
              </a:rPr>
              <a:t/>
            </a:r>
            <a:br>
              <a:rPr lang="it-IT" sz="2400" dirty="0" smtClean="0">
                <a:latin typeface="Book Antiqua" panose="02040602050305030304" pitchFamily="18" charset="0"/>
              </a:rPr>
            </a:br>
            <a:r>
              <a:rPr lang="it-IT" sz="2400" dirty="0" smtClean="0">
                <a:latin typeface="Book Antiqua" panose="02040602050305030304" pitchFamily="18" charset="0"/>
              </a:rPr>
              <a:t>Interposizione di un soggetto italiano </a:t>
            </a:r>
            <a:r>
              <a:rPr lang="it-IT" sz="2400" b="1" dirty="0" smtClean="0">
                <a:solidFill>
                  <a:srgbClr val="FF0000"/>
                </a:solidFill>
                <a:latin typeface="Book Antiqua" panose="02040602050305030304" pitchFamily="18" charset="0"/>
              </a:rPr>
              <a:t>(c.d. società cartiera) </a:t>
            </a:r>
            <a:r>
              <a:rPr lang="it-IT" sz="2400" dirty="0" smtClean="0">
                <a:latin typeface="Book Antiqua" panose="02040602050305030304" pitchFamily="18" charset="0"/>
              </a:rPr>
              <a:t>nell’acquisto di beni tra un soggetto comunitario </a:t>
            </a:r>
            <a:r>
              <a:rPr lang="it-IT" sz="2400" b="1" dirty="0" smtClean="0">
                <a:solidFill>
                  <a:srgbClr val="FF0000"/>
                </a:solidFill>
                <a:latin typeface="Book Antiqua" panose="02040602050305030304" pitchFamily="18" charset="0"/>
              </a:rPr>
              <a:t>(reale venditore) </a:t>
            </a:r>
            <a:r>
              <a:rPr lang="it-IT" sz="2400" dirty="0" smtClean="0">
                <a:latin typeface="Book Antiqua" panose="02040602050305030304" pitchFamily="18" charset="0"/>
              </a:rPr>
              <a:t>e un altro soggetto sempre italiano </a:t>
            </a:r>
            <a:r>
              <a:rPr lang="it-IT" sz="2400" b="1" dirty="0" smtClean="0">
                <a:solidFill>
                  <a:srgbClr val="FF0000"/>
                </a:solidFill>
                <a:latin typeface="Book Antiqua" panose="02040602050305030304" pitchFamily="18" charset="0"/>
              </a:rPr>
              <a:t>(reale acquirente)</a:t>
            </a:r>
            <a:br>
              <a:rPr lang="it-IT" sz="2400" b="1" dirty="0" smtClean="0">
                <a:solidFill>
                  <a:srgbClr val="FF0000"/>
                </a:solidFill>
                <a:latin typeface="Book Antiqua" panose="02040602050305030304" pitchFamily="18" charset="0"/>
              </a:rPr>
            </a:br>
            <a:r>
              <a:rPr lang="it-IT" sz="2400" b="1" dirty="0" smtClean="0">
                <a:solidFill>
                  <a:srgbClr val="FF0000"/>
                </a:solidFill>
                <a:latin typeface="Book Antiqua" panose="02040602050305030304" pitchFamily="18" charset="0"/>
              </a:rPr>
              <a:t/>
            </a:r>
            <a:br>
              <a:rPr lang="it-IT" sz="2400" b="1" dirty="0" smtClean="0">
                <a:solidFill>
                  <a:srgbClr val="FF0000"/>
                </a:solidFill>
                <a:latin typeface="Book Antiqua" panose="02040602050305030304" pitchFamily="18" charset="0"/>
              </a:rPr>
            </a:br>
            <a:r>
              <a:rPr lang="it-IT" sz="2400" dirty="0" smtClean="0">
                <a:latin typeface="Book Antiqua" panose="02040602050305030304" pitchFamily="18" charset="0"/>
              </a:rPr>
              <a:t>Il reale acquirente risulta aver fittiziamente acquistato dalla cartiera</a:t>
            </a:r>
            <a:r>
              <a:rPr lang="it-IT" sz="2400" dirty="0">
                <a:latin typeface="Book Antiqua" panose="02040602050305030304" pitchFamily="18" charset="0"/>
              </a:rPr>
              <a:t> -</a:t>
            </a:r>
            <a:r>
              <a:rPr lang="it-IT" sz="2400" dirty="0" smtClean="0">
                <a:latin typeface="Book Antiqua" panose="02040602050305030304" pitchFamily="18" charset="0"/>
              </a:rPr>
              <a:t> che emette una fattura con I.V.A. portata in detrazione dal reale acquirente stesso -</a:t>
            </a:r>
            <a:r>
              <a:rPr lang="it-IT" sz="2400" dirty="0">
                <a:latin typeface="Book Antiqua" panose="02040602050305030304" pitchFamily="18" charset="0"/>
              </a:rPr>
              <a:t/>
            </a:r>
            <a:br>
              <a:rPr lang="it-IT" sz="2400" dirty="0">
                <a:latin typeface="Book Antiqua" panose="02040602050305030304" pitchFamily="18" charset="0"/>
              </a:rPr>
            </a:br>
            <a:r>
              <a:rPr lang="it-IT" sz="2400" dirty="0" smtClean="0">
                <a:latin typeface="Book Antiqua" panose="02040602050305030304" pitchFamily="18" charset="0"/>
              </a:rPr>
              <a:t/>
            </a:r>
            <a:br>
              <a:rPr lang="it-IT" sz="2400" dirty="0" smtClean="0">
                <a:latin typeface="Book Antiqua" panose="02040602050305030304" pitchFamily="18" charset="0"/>
              </a:rPr>
            </a:br>
            <a:r>
              <a:rPr lang="it-IT" sz="2800" b="1" dirty="0" smtClean="0">
                <a:solidFill>
                  <a:srgbClr val="FF0000"/>
                </a:solidFill>
                <a:latin typeface="Book Antiqua" panose="02040602050305030304" pitchFamily="18" charset="0"/>
              </a:rPr>
              <a:t/>
            </a:r>
            <a:br>
              <a:rPr lang="it-IT" sz="2800" b="1" dirty="0" smtClean="0">
                <a:solidFill>
                  <a:srgbClr val="FF0000"/>
                </a:solidFill>
                <a:latin typeface="Book Antiqua" panose="02040602050305030304" pitchFamily="18" charset="0"/>
              </a:rPr>
            </a:br>
            <a:r>
              <a:rPr lang="it-IT" sz="2800" b="1" dirty="0" smtClean="0">
                <a:solidFill>
                  <a:srgbClr val="FF0000"/>
                </a:solidFill>
                <a:latin typeface="Book Antiqua" panose="02040602050305030304" pitchFamily="18" charset="0"/>
              </a:rPr>
              <a:t/>
            </a:r>
            <a:br>
              <a:rPr lang="it-IT" sz="2800" b="1" dirty="0" smtClean="0">
                <a:solidFill>
                  <a:srgbClr val="FF0000"/>
                </a:solidFill>
                <a:latin typeface="Book Antiqua" panose="02040602050305030304" pitchFamily="18" charset="0"/>
              </a:rPr>
            </a:br>
            <a:r>
              <a:rPr lang="it-IT" sz="2800" b="1" dirty="0" smtClean="0">
                <a:solidFill>
                  <a:srgbClr val="FF0000"/>
                </a:solidFill>
                <a:latin typeface="Book Antiqua" panose="02040602050305030304" pitchFamily="18" charset="0"/>
              </a:rPr>
              <a:t> </a:t>
            </a:r>
            <a:endParaRPr lang="it-IT" sz="3600" dirty="0" smtClean="0">
              <a:latin typeface="Book Antiqua" panose="02040602050305030304" pitchFamily="18" charset="0"/>
            </a:endParaRPr>
          </a:p>
        </p:txBody>
      </p:sp>
      <p:sp>
        <p:nvSpPr>
          <p:cNvPr id="2" name="Segnaposto numero diapositiva 1"/>
          <p:cNvSpPr>
            <a:spLocks noGrp="1"/>
          </p:cNvSpPr>
          <p:nvPr>
            <p:ph type="sldNum" sz="quarter" idx="12"/>
          </p:nvPr>
        </p:nvSpPr>
        <p:spPr/>
        <p:txBody>
          <a:bodyPr/>
          <a:lstStyle/>
          <a:p>
            <a:pPr>
              <a:defRPr/>
            </a:pPr>
            <a:fld id="{42A1880C-6DB0-40AE-BE99-085B2EB76EC3}" type="slidenum">
              <a:rPr lang="it-IT" smtClean="0"/>
              <a:pPr>
                <a:defRPr/>
              </a:pPr>
              <a:t>10</a:t>
            </a:fld>
            <a:endParaRPr lang="it-IT"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ttangolo 1"/>
          <p:cNvSpPr>
            <a:spLocks noChangeArrowheads="1"/>
          </p:cNvSpPr>
          <p:nvPr/>
        </p:nvSpPr>
        <p:spPr bwMode="auto">
          <a:xfrm>
            <a:off x="994842" y="1484313"/>
            <a:ext cx="6768752" cy="3662541"/>
          </a:xfrm>
          <a:prstGeom prst="rect">
            <a:avLst/>
          </a:prstGeom>
          <a:noFill/>
          <a:ln w="9525">
            <a:noFill/>
            <a:miter lim="800000"/>
            <a:headEnd/>
            <a:tailEnd/>
          </a:ln>
        </p:spPr>
        <p:txBody>
          <a:bodyPr wrap="square">
            <a:spAutoFit/>
          </a:bodyPr>
          <a:lstStyle/>
          <a:p>
            <a:pPr algn="ctr"/>
            <a:r>
              <a:rPr lang="it-IT" sz="2800" b="1" dirty="0" smtClean="0">
                <a:solidFill>
                  <a:srgbClr val="FF0000"/>
                </a:solidFill>
                <a:latin typeface="Book Antiqua" panose="02040602050305030304" pitchFamily="18" charset="0"/>
              </a:rPr>
              <a:t>Elementi passivi fittizi</a:t>
            </a:r>
          </a:p>
          <a:p>
            <a:pPr algn="ctr"/>
            <a:r>
              <a:rPr lang="it-IT" sz="2800" b="1" dirty="0" smtClean="0">
                <a:solidFill>
                  <a:srgbClr val="FF0000"/>
                </a:solidFill>
                <a:latin typeface="Book Antiqua" panose="02040602050305030304" pitchFamily="18" charset="0"/>
              </a:rPr>
              <a:t>Art. 1, comma primo, </a:t>
            </a:r>
            <a:r>
              <a:rPr lang="it-IT" sz="2800" b="1" dirty="0" err="1" smtClean="0">
                <a:solidFill>
                  <a:srgbClr val="FF0000"/>
                </a:solidFill>
                <a:latin typeface="Book Antiqua" panose="02040602050305030304" pitchFamily="18" charset="0"/>
              </a:rPr>
              <a:t>lett</a:t>
            </a:r>
            <a:r>
              <a:rPr lang="it-IT" sz="2800" b="1" dirty="0" smtClean="0">
                <a:solidFill>
                  <a:srgbClr val="FF0000"/>
                </a:solidFill>
                <a:latin typeface="Book Antiqua" panose="02040602050305030304" pitchFamily="18" charset="0"/>
              </a:rPr>
              <a:t>. b), D. </a:t>
            </a:r>
            <a:r>
              <a:rPr lang="it-IT" sz="2800" b="1" dirty="0" err="1" smtClean="0">
                <a:solidFill>
                  <a:srgbClr val="FF0000"/>
                </a:solidFill>
                <a:latin typeface="Book Antiqua" panose="02040602050305030304" pitchFamily="18" charset="0"/>
              </a:rPr>
              <a:t>Lvo</a:t>
            </a:r>
            <a:r>
              <a:rPr lang="it-IT" sz="2800" b="1" dirty="0" smtClean="0">
                <a:solidFill>
                  <a:srgbClr val="FF0000"/>
                </a:solidFill>
                <a:latin typeface="Book Antiqua" panose="02040602050305030304" pitchFamily="18" charset="0"/>
              </a:rPr>
              <a:t> 2000/74</a:t>
            </a:r>
          </a:p>
          <a:p>
            <a:pPr algn="ctr"/>
            <a:endParaRPr lang="it-IT" sz="2800" dirty="0">
              <a:latin typeface="Book Antiqua" panose="02040602050305030304" pitchFamily="18" charset="0"/>
            </a:endParaRPr>
          </a:p>
          <a:p>
            <a:pPr algn="just"/>
            <a:r>
              <a:rPr lang="it-IT" sz="2400" dirty="0" smtClean="0">
                <a:latin typeface="Book Antiqua" panose="02040602050305030304" pitchFamily="18" charset="0"/>
              </a:rPr>
              <a:t>Componenti - espresse in cifra - che concorrono in senso negativo alla determinazione del reddito o delle basi imponibili rilevanti ai fini dell’applicazione delle imposte sui redditi o sul valore aggiunto</a:t>
            </a:r>
            <a:endParaRPr lang="it-IT" sz="2400" dirty="0">
              <a:latin typeface="Book Antiqua" panose="02040602050305030304" pitchFamily="18" charset="0"/>
            </a:endParaRPr>
          </a:p>
        </p:txBody>
      </p:sp>
      <p:sp>
        <p:nvSpPr>
          <p:cNvPr id="2" name="Segnaposto numero diapositiva 1"/>
          <p:cNvSpPr>
            <a:spLocks noGrp="1"/>
          </p:cNvSpPr>
          <p:nvPr>
            <p:ph type="sldNum" sz="quarter" idx="12"/>
          </p:nvPr>
        </p:nvSpPr>
        <p:spPr/>
        <p:txBody>
          <a:bodyPr/>
          <a:lstStyle/>
          <a:p>
            <a:pPr>
              <a:defRPr/>
            </a:pPr>
            <a:fld id="{F3666ECA-B1C5-4C29-916C-CD03F30B3031}" type="slidenum">
              <a:rPr lang="it-IT" smtClean="0"/>
              <a:pPr>
                <a:defRPr/>
              </a:pPr>
              <a:t>11</a:t>
            </a:fld>
            <a:endParaRPr lang="it-IT"/>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ttangolo 1"/>
          <p:cNvSpPr>
            <a:spLocks noChangeArrowheads="1"/>
          </p:cNvSpPr>
          <p:nvPr/>
        </p:nvSpPr>
        <p:spPr bwMode="auto">
          <a:xfrm>
            <a:off x="1692275" y="1052513"/>
            <a:ext cx="5670550" cy="3970318"/>
          </a:xfrm>
          <a:prstGeom prst="rect">
            <a:avLst/>
          </a:prstGeom>
          <a:noFill/>
          <a:ln w="9525">
            <a:noFill/>
            <a:miter lim="800000"/>
            <a:headEnd/>
            <a:tailEnd/>
          </a:ln>
        </p:spPr>
        <p:txBody>
          <a:bodyPr>
            <a:spAutoFit/>
          </a:bodyPr>
          <a:lstStyle/>
          <a:p>
            <a:pPr algn="ctr"/>
            <a:endParaRPr lang="it-IT" sz="2800" b="1" dirty="0" smtClean="0">
              <a:solidFill>
                <a:srgbClr val="FF0000"/>
              </a:solidFill>
              <a:latin typeface="Book Antiqua" panose="02040602050305030304" pitchFamily="18" charset="0"/>
            </a:endParaRPr>
          </a:p>
          <a:p>
            <a:pPr algn="ctr"/>
            <a:endParaRPr lang="it-IT" sz="2800" b="1" dirty="0">
              <a:solidFill>
                <a:srgbClr val="FF0000"/>
              </a:solidFill>
              <a:latin typeface="Book Antiqua" panose="02040602050305030304" pitchFamily="18" charset="0"/>
            </a:endParaRPr>
          </a:p>
          <a:p>
            <a:pPr algn="ctr"/>
            <a:r>
              <a:rPr lang="it-IT" sz="2800" b="1" dirty="0" smtClean="0">
                <a:solidFill>
                  <a:srgbClr val="FF0000"/>
                </a:solidFill>
                <a:latin typeface="Book Antiqua" panose="02040602050305030304" pitchFamily="18" charset="0"/>
              </a:rPr>
              <a:t>Dichiarazioni rilevanti</a:t>
            </a:r>
          </a:p>
          <a:p>
            <a:pPr algn="just"/>
            <a:endParaRPr lang="it-IT" sz="2400" i="1" dirty="0" smtClean="0">
              <a:latin typeface="Book Antiqua" panose="02040602050305030304" pitchFamily="18" charset="0"/>
            </a:endParaRPr>
          </a:p>
          <a:p>
            <a:pPr algn="just">
              <a:buFont typeface="Arial" charset="0"/>
              <a:buChar char="•"/>
            </a:pPr>
            <a:r>
              <a:rPr lang="it-IT" sz="2400" dirty="0" smtClean="0">
                <a:latin typeface="Book Antiqua" panose="02040602050305030304" pitchFamily="18" charset="0"/>
              </a:rPr>
              <a:t> </a:t>
            </a:r>
            <a:r>
              <a:rPr lang="it-IT" sz="2400" b="1" dirty="0" smtClean="0">
                <a:solidFill>
                  <a:schemeClr val="tx2"/>
                </a:solidFill>
                <a:latin typeface="Book Antiqua" panose="02040602050305030304" pitchFamily="18" charset="0"/>
              </a:rPr>
              <a:t>dichiarazioni annuali </a:t>
            </a:r>
            <a:r>
              <a:rPr lang="it-IT" sz="2400" dirty="0" smtClean="0">
                <a:latin typeface="Book Antiqua" panose="02040602050305030304" pitchFamily="18" charset="0"/>
              </a:rPr>
              <a:t>ai fini delle imposte sui redditi e sul valore aggiunto </a:t>
            </a:r>
          </a:p>
          <a:p>
            <a:pPr algn="just">
              <a:buFont typeface="Arial" charset="0"/>
              <a:buChar char="•"/>
            </a:pPr>
            <a:r>
              <a:rPr lang="it-IT" sz="2400" dirty="0">
                <a:latin typeface="Book Antiqua" panose="02040602050305030304" pitchFamily="18" charset="0"/>
              </a:rPr>
              <a:t> </a:t>
            </a:r>
            <a:r>
              <a:rPr lang="it-IT" sz="2400" dirty="0" smtClean="0">
                <a:latin typeface="Book Antiqua" panose="02040602050305030304" pitchFamily="18" charset="0"/>
              </a:rPr>
              <a:t>esclusione delle dichiarazioni ai fini delle imposte di successione o sulle attività produttive (IRAP), ovvero, di sostituto d’imposta</a:t>
            </a:r>
            <a:endParaRPr lang="it-IT" sz="2400" dirty="0">
              <a:latin typeface="Book Antiqua" panose="02040602050305030304" pitchFamily="18" charset="0"/>
            </a:endParaRPr>
          </a:p>
        </p:txBody>
      </p:sp>
      <p:sp>
        <p:nvSpPr>
          <p:cNvPr id="2" name="Segnaposto numero diapositiva 1"/>
          <p:cNvSpPr>
            <a:spLocks noGrp="1"/>
          </p:cNvSpPr>
          <p:nvPr>
            <p:ph type="sldNum" sz="quarter" idx="12"/>
          </p:nvPr>
        </p:nvSpPr>
        <p:spPr/>
        <p:txBody>
          <a:bodyPr/>
          <a:lstStyle/>
          <a:p>
            <a:pPr>
              <a:defRPr/>
            </a:pPr>
            <a:fld id="{F3666ECA-B1C5-4C29-916C-CD03F30B3031}" type="slidenum">
              <a:rPr lang="it-IT" smtClean="0"/>
              <a:pPr>
                <a:defRPr/>
              </a:pPr>
              <a:t>12</a:t>
            </a:fld>
            <a:endParaRPr lang="it-IT"/>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1"/>
          <p:cNvSpPr txBox="1">
            <a:spLocks/>
          </p:cNvSpPr>
          <p:nvPr/>
        </p:nvSpPr>
        <p:spPr>
          <a:xfrm>
            <a:off x="457200" y="274638"/>
            <a:ext cx="8229600" cy="1426170"/>
          </a:xfrm>
          <a:prstGeom prst="rect">
            <a:avLst/>
          </a:prstGeom>
        </p:spPr>
        <p:txBody>
          <a:bodyPr/>
          <a:lstStyle/>
          <a:p>
            <a:pPr algn="ctr" fontAlgn="auto">
              <a:spcAft>
                <a:spcPts val="0"/>
              </a:spcAft>
              <a:defRPr/>
            </a:pPr>
            <a:endParaRPr lang="it-IT" sz="2800" b="1" dirty="0" smtClean="0">
              <a:solidFill>
                <a:srgbClr val="00B0F0"/>
              </a:solidFill>
              <a:latin typeface="+mj-lt"/>
              <a:ea typeface="+mj-ea"/>
              <a:cs typeface="+mj-cs"/>
            </a:endParaRPr>
          </a:p>
          <a:p>
            <a:pPr algn="ctr" fontAlgn="auto">
              <a:spcAft>
                <a:spcPts val="0"/>
              </a:spcAft>
              <a:defRPr/>
            </a:pPr>
            <a:r>
              <a:rPr lang="it-IT" sz="2800" b="1" dirty="0" smtClean="0">
                <a:solidFill>
                  <a:srgbClr val="00B0F0"/>
                </a:solidFill>
                <a:latin typeface="+mj-lt"/>
                <a:ea typeface="+mj-ea"/>
                <a:cs typeface="+mj-cs"/>
              </a:rPr>
              <a:t>Tassazione di gruppo e consolidato fiscale nazionale</a:t>
            </a:r>
          </a:p>
          <a:p>
            <a:pPr algn="ctr" fontAlgn="auto">
              <a:spcAft>
                <a:spcPts val="0"/>
              </a:spcAft>
              <a:defRPr/>
            </a:pPr>
            <a:r>
              <a:rPr lang="it-IT" sz="2800" b="1" dirty="0" smtClean="0">
                <a:solidFill>
                  <a:srgbClr val="00B0F0"/>
                </a:solidFill>
                <a:latin typeface="+mj-lt"/>
                <a:ea typeface="+mj-ea"/>
                <a:cs typeface="+mj-cs"/>
              </a:rPr>
              <a:t>Artt. 122 e 127 D.P.R. 1986/917 </a:t>
            </a:r>
            <a:r>
              <a:rPr lang="it-IT" sz="2800" b="1" dirty="0">
                <a:solidFill>
                  <a:srgbClr val="00B0F0"/>
                </a:solidFill>
                <a:latin typeface="+mj-lt"/>
                <a:ea typeface="+mj-ea"/>
                <a:cs typeface="+mj-cs"/>
              </a:rPr>
              <a:t>-</a:t>
            </a:r>
            <a:r>
              <a:rPr lang="it-IT" sz="2800" b="1" dirty="0" smtClean="0">
                <a:solidFill>
                  <a:srgbClr val="00B0F0"/>
                </a:solidFill>
                <a:latin typeface="+mj-lt"/>
                <a:ea typeface="+mj-ea"/>
                <a:cs typeface="+mj-cs"/>
              </a:rPr>
              <a:t> T.U.I.R. -</a:t>
            </a:r>
            <a:endParaRPr lang="it-IT" sz="2800" b="1" dirty="0">
              <a:solidFill>
                <a:srgbClr val="00B0F0"/>
              </a:solidFill>
              <a:latin typeface="+mj-lt"/>
              <a:ea typeface="+mj-ea"/>
              <a:cs typeface="+mj-cs"/>
            </a:endParaRPr>
          </a:p>
        </p:txBody>
      </p:sp>
      <p:sp>
        <p:nvSpPr>
          <p:cNvPr id="4" name="Segnaposto contenuto 2"/>
          <p:cNvSpPr txBox="1">
            <a:spLocks/>
          </p:cNvSpPr>
          <p:nvPr/>
        </p:nvSpPr>
        <p:spPr>
          <a:xfrm>
            <a:off x="457200" y="1600200"/>
            <a:ext cx="8229600" cy="4525963"/>
          </a:xfrm>
          <a:prstGeom prst="rect">
            <a:avLst/>
          </a:prstGeom>
        </p:spPr>
        <p:txBody>
          <a:bodyPr>
            <a:normAutofit fontScale="25000" lnSpcReduction="20000"/>
          </a:bodyPr>
          <a:lstStyle/>
          <a:p>
            <a:pPr marL="342900" indent="-342900" fontAlgn="auto">
              <a:spcBef>
                <a:spcPct val="20000"/>
              </a:spcBef>
              <a:spcAft>
                <a:spcPts val="0"/>
              </a:spcAft>
              <a:buFont typeface="Arial" pitchFamily="34" charset="0"/>
              <a:buChar char="•"/>
              <a:defRPr/>
            </a:pPr>
            <a:endParaRPr lang="it-IT" sz="3200" dirty="0" smtClean="0">
              <a:latin typeface="+mn-lt"/>
              <a:cs typeface="+mn-cs"/>
            </a:endParaRPr>
          </a:p>
          <a:p>
            <a:pPr algn="just" fontAlgn="auto">
              <a:spcBef>
                <a:spcPct val="20000"/>
              </a:spcBef>
              <a:spcAft>
                <a:spcPts val="0"/>
              </a:spcAft>
              <a:defRPr/>
            </a:pPr>
            <a:endParaRPr lang="it-IT" sz="9600" dirty="0" smtClean="0">
              <a:latin typeface="Book Antiqua" panose="02040602050305030304" pitchFamily="18" charset="0"/>
            </a:endParaRPr>
          </a:p>
          <a:p>
            <a:pPr algn="just" fontAlgn="auto">
              <a:spcBef>
                <a:spcPct val="20000"/>
              </a:spcBef>
              <a:spcAft>
                <a:spcPts val="0"/>
              </a:spcAft>
              <a:defRPr/>
            </a:pPr>
            <a:r>
              <a:rPr lang="it-IT" sz="9600" dirty="0" smtClean="0">
                <a:latin typeface="Book Antiqua" panose="02040602050305030304" pitchFamily="18" charset="0"/>
              </a:rPr>
              <a:t>Il </a:t>
            </a:r>
            <a:r>
              <a:rPr lang="it-IT" sz="9600" dirty="0">
                <a:latin typeface="Book Antiqua" panose="02040602050305030304" pitchFamily="18" charset="0"/>
              </a:rPr>
              <a:t>consolidato fiscale nazionale è un regime di tassazione opzionale che permette alle società consolidanti, indipendentemente dall’obbligo civilistico di redigere il bilancio consolidato, di calcolare l’IRES in modo unitario con riferimento alle società aderenti al consolidato. </a:t>
            </a:r>
            <a:r>
              <a:rPr lang="it-IT" sz="9600" dirty="0" smtClean="0">
                <a:latin typeface="Book Antiqua" panose="02040602050305030304" pitchFamily="18" charset="0"/>
              </a:rPr>
              <a:t>Il consolidato </a:t>
            </a:r>
            <a:r>
              <a:rPr lang="it-IT" sz="9600" dirty="0">
                <a:latin typeface="Book Antiqua" panose="02040602050305030304" pitchFamily="18" charset="0"/>
              </a:rPr>
              <a:t>si realizza determinando in capo alla società o ente controllante un’unica base imponibile per l’intero gruppo di imprese, in misura corrispondente alla somma algebrica degli imponibili di ciascuna società che vi partecipa </a:t>
            </a:r>
            <a:r>
              <a:rPr lang="it-IT" sz="9600" dirty="0" smtClean="0">
                <a:latin typeface="Book Antiqua" panose="02040602050305030304" pitchFamily="18" charset="0"/>
              </a:rPr>
              <a:t>- a </a:t>
            </a:r>
            <a:r>
              <a:rPr lang="it-IT" sz="9600" dirty="0">
                <a:latin typeface="Book Antiqua" panose="02040602050305030304" pitchFamily="18" charset="0"/>
              </a:rPr>
              <a:t>seguito di una specifica opzione </a:t>
            </a:r>
            <a:r>
              <a:rPr lang="it-IT" sz="9600" dirty="0" smtClean="0">
                <a:latin typeface="Book Antiqua" panose="02040602050305030304" pitchFamily="18" charset="0"/>
              </a:rPr>
              <a:t>facoltativa -</a:t>
            </a:r>
            <a:endParaRPr lang="it-IT" sz="9600" dirty="0">
              <a:latin typeface="Book Antiqua" panose="02040602050305030304" pitchFamily="18" charset="0"/>
              <a:cs typeface="+mn-cs"/>
            </a:endParaRPr>
          </a:p>
          <a:p>
            <a:pPr algn="just" fontAlgn="auto">
              <a:spcBef>
                <a:spcPct val="20000"/>
              </a:spcBef>
              <a:spcAft>
                <a:spcPts val="0"/>
              </a:spcAft>
              <a:defRPr/>
            </a:pPr>
            <a:endParaRPr lang="it-IT" sz="3200" dirty="0">
              <a:latin typeface="+mn-lt"/>
              <a:cs typeface="+mn-cs"/>
            </a:endParaRPr>
          </a:p>
        </p:txBody>
      </p:sp>
      <p:sp>
        <p:nvSpPr>
          <p:cNvPr id="2" name="Segnaposto numero diapositiva 1"/>
          <p:cNvSpPr>
            <a:spLocks noGrp="1"/>
          </p:cNvSpPr>
          <p:nvPr>
            <p:ph type="sldNum" sz="quarter" idx="12"/>
          </p:nvPr>
        </p:nvSpPr>
        <p:spPr/>
        <p:txBody>
          <a:bodyPr/>
          <a:lstStyle/>
          <a:p>
            <a:pPr>
              <a:defRPr/>
            </a:pPr>
            <a:fld id="{F3666ECA-B1C5-4C29-916C-CD03F30B3031}" type="slidenum">
              <a:rPr lang="it-IT" smtClean="0"/>
              <a:pPr>
                <a:defRPr/>
              </a:pPr>
              <a:t>13</a:t>
            </a:fld>
            <a:endParaRPr lang="it-IT"/>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olo 1"/>
          <p:cNvSpPr>
            <a:spLocks noGrp="1"/>
          </p:cNvSpPr>
          <p:nvPr>
            <p:ph type="title"/>
          </p:nvPr>
        </p:nvSpPr>
        <p:spPr>
          <a:xfrm>
            <a:off x="467544" y="274638"/>
            <a:ext cx="8219256" cy="1498178"/>
          </a:xfrm>
        </p:spPr>
        <p:txBody>
          <a:bodyPr/>
          <a:lstStyle/>
          <a:p>
            <a:r>
              <a:rPr lang="it-IT" sz="3200" b="1" dirty="0" smtClean="0">
                <a:solidFill>
                  <a:srgbClr val="FF0000"/>
                </a:solidFill>
                <a:latin typeface="Book Antiqua" panose="02040602050305030304" pitchFamily="18" charset="0"/>
              </a:rPr>
              <a:t/>
            </a:r>
            <a:br>
              <a:rPr lang="it-IT" sz="3200" b="1" dirty="0" smtClean="0">
                <a:solidFill>
                  <a:srgbClr val="FF0000"/>
                </a:solidFill>
                <a:latin typeface="Book Antiqua" panose="02040602050305030304" pitchFamily="18" charset="0"/>
              </a:rPr>
            </a:br>
            <a:r>
              <a:rPr lang="it-IT" sz="3200" b="1" dirty="0">
                <a:solidFill>
                  <a:srgbClr val="FF0000"/>
                </a:solidFill>
                <a:latin typeface="Book Antiqua" panose="02040602050305030304" pitchFamily="18" charset="0"/>
              </a:rPr>
              <a:t/>
            </a:r>
            <a:br>
              <a:rPr lang="it-IT" sz="3200" b="1" dirty="0">
                <a:solidFill>
                  <a:srgbClr val="FF0000"/>
                </a:solidFill>
                <a:latin typeface="Book Antiqua" panose="02040602050305030304" pitchFamily="18" charset="0"/>
              </a:rPr>
            </a:br>
            <a:endParaRPr lang="it-IT" sz="3200" b="1" dirty="0" smtClean="0">
              <a:solidFill>
                <a:srgbClr val="00B0F0"/>
              </a:solidFill>
            </a:endParaRPr>
          </a:p>
        </p:txBody>
      </p:sp>
      <p:sp>
        <p:nvSpPr>
          <p:cNvPr id="23555" name="Segnaposto contenuto 2"/>
          <p:cNvSpPr>
            <a:spLocks noGrp="1"/>
          </p:cNvSpPr>
          <p:nvPr>
            <p:ph idx="1"/>
          </p:nvPr>
        </p:nvSpPr>
        <p:spPr>
          <a:xfrm>
            <a:off x="496119" y="908720"/>
            <a:ext cx="8229600" cy="4525963"/>
          </a:xfrm>
        </p:spPr>
        <p:txBody>
          <a:bodyPr/>
          <a:lstStyle/>
          <a:p>
            <a:pPr marL="0" indent="0" algn="ctr" fontAlgn="auto">
              <a:spcAft>
                <a:spcPts val="0"/>
              </a:spcAft>
              <a:buNone/>
              <a:defRPr/>
            </a:pPr>
            <a:endParaRPr lang="it-IT" sz="2400" b="1" dirty="0" smtClean="0">
              <a:solidFill>
                <a:schemeClr val="accent1"/>
              </a:solidFill>
              <a:latin typeface="Book Antiqua" panose="02040602050305030304" pitchFamily="18" charset="0"/>
            </a:endParaRPr>
          </a:p>
          <a:p>
            <a:pPr marL="0" indent="0" algn="ctr" fontAlgn="auto">
              <a:spcAft>
                <a:spcPts val="0"/>
              </a:spcAft>
              <a:buNone/>
              <a:defRPr/>
            </a:pPr>
            <a:r>
              <a:rPr lang="it-IT" sz="2400" b="1" dirty="0" smtClean="0">
                <a:solidFill>
                  <a:schemeClr val="accent1"/>
                </a:solidFill>
                <a:latin typeface="Book Antiqua" panose="02040602050305030304" pitchFamily="18" charset="0"/>
              </a:rPr>
              <a:t>Le imposte gravano sulla sola consolidante quale </a:t>
            </a:r>
            <a:r>
              <a:rPr lang="it-IT" sz="2400" b="1" dirty="0">
                <a:solidFill>
                  <a:schemeClr val="accent1"/>
                </a:solidFill>
                <a:latin typeface="Book Antiqua" panose="02040602050305030304" pitchFamily="18" charset="0"/>
              </a:rPr>
              <a:t>titolare degli obblighi dichiarativi </a:t>
            </a:r>
            <a:r>
              <a:rPr lang="it-IT" sz="2400" b="1" dirty="0" smtClean="0">
                <a:solidFill>
                  <a:schemeClr val="accent1"/>
                </a:solidFill>
                <a:latin typeface="Book Antiqua" panose="02040602050305030304" pitchFamily="18" charset="0"/>
              </a:rPr>
              <a:t>e di pagamento della tassazione sul </a:t>
            </a:r>
            <a:r>
              <a:rPr lang="it-IT" sz="2400" b="1" dirty="0">
                <a:solidFill>
                  <a:schemeClr val="accent1"/>
                </a:solidFill>
                <a:latin typeface="Book Antiqua" panose="02040602050305030304" pitchFamily="18" charset="0"/>
              </a:rPr>
              <a:t>reddito </a:t>
            </a:r>
            <a:r>
              <a:rPr lang="it-IT" sz="2400" b="1" dirty="0" smtClean="0">
                <a:solidFill>
                  <a:schemeClr val="accent1"/>
                </a:solidFill>
                <a:latin typeface="Book Antiqua" panose="02040602050305030304" pitchFamily="18" charset="0"/>
              </a:rPr>
              <a:t>globale del gruppo</a:t>
            </a:r>
          </a:p>
          <a:p>
            <a:pPr marL="0" indent="0" algn="ctr" fontAlgn="auto">
              <a:spcAft>
                <a:spcPts val="0"/>
              </a:spcAft>
              <a:buNone/>
              <a:defRPr/>
            </a:pPr>
            <a:endParaRPr lang="it-IT" sz="2400" b="1" dirty="0" smtClean="0">
              <a:solidFill>
                <a:schemeClr val="accent1"/>
              </a:solidFill>
              <a:latin typeface="Book Antiqua" panose="02040602050305030304" pitchFamily="18" charset="0"/>
            </a:endParaRPr>
          </a:p>
          <a:p>
            <a:pPr marL="0" indent="0" algn="ctr" fontAlgn="auto">
              <a:spcAft>
                <a:spcPts val="0"/>
              </a:spcAft>
              <a:buNone/>
              <a:defRPr/>
            </a:pPr>
            <a:r>
              <a:rPr lang="it-IT" sz="2400" b="1" dirty="0" smtClean="0">
                <a:latin typeface="Book Antiqua" panose="02040602050305030304" pitchFamily="18" charset="0"/>
              </a:rPr>
              <a:t>1) </a:t>
            </a:r>
            <a:r>
              <a:rPr lang="it-IT" sz="2400" dirty="0" smtClean="0">
                <a:latin typeface="Book Antiqua" panose="02040602050305030304" pitchFamily="18" charset="0"/>
              </a:rPr>
              <a:t>calcolo del reddito complessivo globale del gruppo con    </a:t>
            </a:r>
          </a:p>
          <a:p>
            <a:pPr marL="0" indent="0" algn="ctr" fontAlgn="auto">
              <a:spcAft>
                <a:spcPts val="0"/>
              </a:spcAft>
              <a:buNone/>
              <a:defRPr/>
            </a:pPr>
            <a:r>
              <a:rPr lang="it-IT" sz="2400" dirty="0" smtClean="0">
                <a:latin typeface="Book Antiqua" panose="02040602050305030304" pitchFamily="18" charset="0"/>
              </a:rPr>
              <a:t>   eventuali variazioni </a:t>
            </a:r>
            <a:r>
              <a:rPr lang="it-IT" sz="2400" dirty="0">
                <a:latin typeface="Book Antiqua" panose="02040602050305030304" pitchFamily="18" charset="0"/>
              </a:rPr>
              <a:t>alla sommatoria algebrica dei </a:t>
            </a:r>
            <a:r>
              <a:rPr lang="it-IT" sz="2400" dirty="0" smtClean="0">
                <a:latin typeface="Book Antiqua" panose="02040602050305030304" pitchFamily="18" charset="0"/>
              </a:rPr>
              <a:t>redditi</a:t>
            </a:r>
          </a:p>
          <a:p>
            <a:pPr marL="0" indent="0" algn="ctr" fontAlgn="auto">
              <a:spcAft>
                <a:spcPts val="0"/>
              </a:spcAft>
              <a:buNone/>
              <a:defRPr/>
            </a:pPr>
            <a:r>
              <a:rPr lang="it-IT" sz="2400" dirty="0" smtClean="0">
                <a:latin typeface="Book Antiqua" panose="02040602050305030304" pitchFamily="18" charset="0"/>
              </a:rPr>
              <a:t>complessivi </a:t>
            </a:r>
            <a:r>
              <a:rPr lang="it-IT" sz="2400" dirty="0">
                <a:latin typeface="Book Antiqua" panose="02040602050305030304" pitchFamily="18" charset="0"/>
              </a:rPr>
              <a:t>netti dei soggetti </a:t>
            </a:r>
            <a:r>
              <a:rPr lang="it-IT" sz="2400" dirty="0" smtClean="0">
                <a:latin typeface="Book Antiqua" panose="02040602050305030304" pitchFamily="18" charset="0"/>
              </a:rPr>
              <a:t>partecipanti </a:t>
            </a:r>
            <a:r>
              <a:rPr lang="it-IT" sz="2400" dirty="0">
                <a:latin typeface="Book Antiqua" panose="02040602050305030304" pitchFamily="18" charset="0"/>
              </a:rPr>
              <a:t>al </a:t>
            </a:r>
            <a:r>
              <a:rPr lang="it-IT" sz="2400" dirty="0" smtClean="0">
                <a:latin typeface="Book Antiqua" panose="02040602050305030304" pitchFamily="18" charset="0"/>
              </a:rPr>
              <a:t>consolidato</a:t>
            </a:r>
          </a:p>
          <a:p>
            <a:pPr marL="0" indent="0" algn="ctr" fontAlgn="auto">
              <a:spcAft>
                <a:spcPts val="0"/>
              </a:spcAft>
              <a:buNone/>
              <a:defRPr/>
            </a:pPr>
            <a:r>
              <a:rPr lang="it-IT" sz="2400" b="1" dirty="0" smtClean="0">
                <a:latin typeface="Book Antiqua" panose="02040602050305030304" pitchFamily="18" charset="0"/>
              </a:rPr>
              <a:t>2) </a:t>
            </a:r>
            <a:r>
              <a:rPr lang="it-IT" sz="2400" dirty="0" smtClean="0">
                <a:latin typeface="Book Antiqua" panose="02040602050305030304" pitchFamily="18" charset="0"/>
              </a:rPr>
              <a:t>presentazione della dichiarazione dei redditi del gruppo </a:t>
            </a:r>
          </a:p>
          <a:p>
            <a:pPr marL="0" indent="0" algn="ctr" fontAlgn="auto">
              <a:spcAft>
                <a:spcPts val="0"/>
              </a:spcAft>
              <a:buNone/>
              <a:defRPr/>
            </a:pPr>
            <a:r>
              <a:rPr lang="it-IT" sz="2400" b="1" dirty="0" smtClean="0">
                <a:latin typeface="Book Antiqua" panose="02040602050305030304" pitchFamily="18" charset="0"/>
              </a:rPr>
              <a:t>3) </a:t>
            </a:r>
            <a:r>
              <a:rPr lang="it-IT" sz="2400" dirty="0" smtClean="0">
                <a:latin typeface="Book Antiqua" panose="02040602050305030304" pitchFamily="18" charset="0"/>
              </a:rPr>
              <a:t>versamento </a:t>
            </a:r>
            <a:r>
              <a:rPr lang="it-IT" sz="2400" dirty="0">
                <a:latin typeface="Book Antiqua" panose="02040602050305030304" pitchFamily="18" charset="0"/>
              </a:rPr>
              <a:t>delle </a:t>
            </a:r>
            <a:r>
              <a:rPr lang="it-IT" sz="2400" dirty="0" smtClean="0">
                <a:latin typeface="Book Antiqua" panose="02040602050305030304" pitchFamily="18" charset="0"/>
              </a:rPr>
              <a:t>imposte dovute dal gruppo </a:t>
            </a:r>
            <a:r>
              <a:rPr lang="it-IT" sz="2400" dirty="0">
                <a:latin typeface="Book Antiqua" panose="02040602050305030304" pitchFamily="18" charset="0"/>
              </a:rPr>
              <a:t>sulla base dell’imponibile </a:t>
            </a:r>
            <a:r>
              <a:rPr lang="it-IT" sz="2400" dirty="0" smtClean="0">
                <a:latin typeface="Book Antiqua" panose="02040602050305030304" pitchFamily="18" charset="0"/>
              </a:rPr>
              <a:t>consolidato</a:t>
            </a:r>
            <a:endParaRPr lang="it-IT" sz="2400" i="1" dirty="0" smtClean="0">
              <a:latin typeface="Book Antiqua" panose="02040602050305030304" pitchFamily="18" charset="0"/>
            </a:endParaRPr>
          </a:p>
        </p:txBody>
      </p:sp>
      <p:sp>
        <p:nvSpPr>
          <p:cNvPr id="2" name="Segnaposto numero diapositiva 1"/>
          <p:cNvSpPr>
            <a:spLocks noGrp="1"/>
          </p:cNvSpPr>
          <p:nvPr>
            <p:ph type="sldNum" sz="quarter" idx="12"/>
          </p:nvPr>
        </p:nvSpPr>
        <p:spPr/>
        <p:txBody>
          <a:bodyPr/>
          <a:lstStyle/>
          <a:p>
            <a:pPr>
              <a:defRPr/>
            </a:pPr>
            <a:endParaRPr lang="it-IT" dirty="0" smtClean="0"/>
          </a:p>
          <a:p>
            <a:pPr>
              <a:defRPr/>
            </a:pPr>
            <a:fld id="{43F42827-EB4D-45C7-9FDA-752BF57ACE09}" type="slidenum">
              <a:rPr lang="it-IT" smtClean="0"/>
              <a:pPr>
                <a:defRPr/>
              </a:pPr>
              <a:t>14</a:t>
            </a:fld>
            <a:endParaRPr lang="it-IT"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olo 1"/>
          <p:cNvSpPr>
            <a:spLocks noGrp="1"/>
          </p:cNvSpPr>
          <p:nvPr>
            <p:ph type="title"/>
          </p:nvPr>
        </p:nvSpPr>
        <p:spPr/>
        <p:txBody>
          <a:bodyPr/>
          <a:lstStyle/>
          <a:p>
            <a:pPr eaLnBrk="1" hangingPunct="1"/>
            <a:r>
              <a:rPr lang="it-IT" sz="3600" b="1" dirty="0" smtClean="0">
                <a:solidFill>
                  <a:srgbClr val="00B0F0"/>
                </a:solidFill>
              </a:rPr>
              <a:t/>
            </a:r>
            <a:br>
              <a:rPr lang="it-IT" sz="3600" b="1" dirty="0" smtClean="0">
                <a:solidFill>
                  <a:srgbClr val="00B0F0"/>
                </a:solidFill>
              </a:rPr>
            </a:br>
            <a:r>
              <a:rPr lang="it-IT" sz="3600" b="1" dirty="0" smtClean="0">
                <a:solidFill>
                  <a:srgbClr val="00B0F0"/>
                </a:solidFill>
              </a:rPr>
              <a:t/>
            </a:r>
            <a:br>
              <a:rPr lang="it-IT" sz="3600" b="1" dirty="0" smtClean="0">
                <a:solidFill>
                  <a:srgbClr val="00B0F0"/>
                </a:solidFill>
              </a:rPr>
            </a:br>
            <a:endParaRPr lang="it-IT" sz="3600" dirty="0" smtClean="0"/>
          </a:p>
        </p:txBody>
      </p:sp>
      <p:sp>
        <p:nvSpPr>
          <p:cNvPr id="24579" name="Segnaposto contenuto 2"/>
          <p:cNvSpPr>
            <a:spLocks noGrp="1"/>
          </p:cNvSpPr>
          <p:nvPr>
            <p:ph idx="1"/>
          </p:nvPr>
        </p:nvSpPr>
        <p:spPr>
          <a:xfrm>
            <a:off x="457200" y="908720"/>
            <a:ext cx="8229600" cy="5246043"/>
          </a:xfrm>
        </p:spPr>
        <p:txBody>
          <a:bodyPr/>
          <a:lstStyle/>
          <a:p>
            <a:pPr marL="0" indent="0" algn="ctr">
              <a:buNone/>
            </a:pPr>
            <a:r>
              <a:rPr lang="it-IT" sz="2800" dirty="0"/>
              <a:t> </a:t>
            </a:r>
            <a:r>
              <a:rPr lang="it-IT" sz="2400" dirty="0" smtClean="0">
                <a:latin typeface="Book Antiqua" panose="02040602050305030304" pitchFamily="18" charset="0"/>
              </a:rPr>
              <a:t>Nella </a:t>
            </a:r>
            <a:r>
              <a:rPr lang="it-IT" sz="2400" dirty="0">
                <a:latin typeface="Book Antiqua" panose="02040602050305030304" pitchFamily="18" charset="0"/>
              </a:rPr>
              <a:t>tassazione consolidata </a:t>
            </a:r>
            <a:r>
              <a:rPr lang="it-IT" sz="2400" dirty="0" smtClean="0">
                <a:latin typeface="Book Antiqua" panose="02040602050305030304" pitchFamily="18" charset="0"/>
              </a:rPr>
              <a:t>l’evasione d’imposta può consumarsi con riferimento alla dichiarazione d’imposta della consolidante - unica </a:t>
            </a:r>
            <a:r>
              <a:rPr lang="it-IT" sz="2400" dirty="0">
                <a:latin typeface="Book Antiqua" panose="02040602050305030304" pitchFamily="18" charset="0"/>
              </a:rPr>
              <a:t>tenuta al pagamento </a:t>
            </a:r>
            <a:r>
              <a:rPr lang="it-IT" sz="2400" dirty="0" smtClean="0">
                <a:latin typeface="Book Antiqua" panose="02040602050305030304" pitchFamily="18" charset="0"/>
              </a:rPr>
              <a:t>dei tributi dovuti sul reddito </a:t>
            </a:r>
            <a:r>
              <a:rPr lang="it-IT" sz="2400" dirty="0">
                <a:latin typeface="Book Antiqua" panose="02040602050305030304" pitchFamily="18" charset="0"/>
              </a:rPr>
              <a:t>complessivo </a:t>
            </a:r>
            <a:r>
              <a:rPr lang="it-IT" sz="2400" dirty="0" smtClean="0">
                <a:latin typeface="Book Antiqua" panose="02040602050305030304" pitchFamily="18" charset="0"/>
              </a:rPr>
              <a:t>globale del gruppo -</a:t>
            </a:r>
            <a:endParaRPr lang="it-IT" sz="2400" b="1" dirty="0" smtClean="0">
              <a:solidFill>
                <a:schemeClr val="accent1"/>
              </a:solidFill>
              <a:latin typeface="Book Antiqua" panose="02040602050305030304" pitchFamily="18" charset="0"/>
            </a:endParaRPr>
          </a:p>
          <a:p>
            <a:pPr marL="0" indent="0" algn="ctr">
              <a:buNone/>
            </a:pPr>
            <a:endParaRPr lang="it-IT" sz="2400" b="1" dirty="0">
              <a:solidFill>
                <a:schemeClr val="accent1"/>
              </a:solidFill>
              <a:latin typeface="Book Antiqua" panose="02040602050305030304" pitchFamily="18" charset="0"/>
            </a:endParaRPr>
          </a:p>
          <a:p>
            <a:pPr marL="0" indent="0" algn="ctr">
              <a:buNone/>
            </a:pPr>
            <a:r>
              <a:rPr lang="it-IT" sz="2400" b="1" dirty="0" err="1" smtClean="0">
                <a:solidFill>
                  <a:schemeClr val="accent1"/>
                </a:solidFill>
                <a:latin typeface="Book Antiqua" panose="02040602050305030304" pitchFamily="18" charset="0"/>
              </a:rPr>
              <a:t>Cass</a:t>
            </a:r>
            <a:r>
              <a:rPr lang="it-IT" sz="2400" b="1" dirty="0" smtClean="0">
                <a:solidFill>
                  <a:schemeClr val="accent1"/>
                </a:solidFill>
                <a:latin typeface="Book Antiqua" panose="02040602050305030304" pitchFamily="18" charset="0"/>
              </a:rPr>
              <a:t>. </a:t>
            </a:r>
            <a:r>
              <a:rPr lang="it-IT" sz="2400" b="1" dirty="0" err="1" smtClean="0">
                <a:solidFill>
                  <a:schemeClr val="accent1"/>
                </a:solidFill>
                <a:latin typeface="Book Antiqua" panose="02040602050305030304" pitchFamily="18" charset="0"/>
              </a:rPr>
              <a:t>pen</a:t>
            </a:r>
            <a:r>
              <a:rPr lang="it-IT" sz="2400" b="1" dirty="0" smtClean="0">
                <a:solidFill>
                  <a:schemeClr val="accent1"/>
                </a:solidFill>
                <a:latin typeface="Book Antiqua" panose="02040602050305030304" pitchFamily="18" charset="0"/>
              </a:rPr>
              <a:t>., sez. I, 10 ottobre 2013, n. 43899</a:t>
            </a:r>
          </a:p>
          <a:p>
            <a:pPr marL="0" indent="0" algn="ctr">
              <a:buNone/>
            </a:pPr>
            <a:endParaRPr lang="it-IT" sz="2400" b="1" dirty="0" smtClean="0">
              <a:solidFill>
                <a:schemeClr val="accent1"/>
              </a:solidFill>
              <a:latin typeface="Book Antiqua" panose="02040602050305030304" pitchFamily="18" charset="0"/>
            </a:endParaRPr>
          </a:p>
          <a:p>
            <a:pPr marL="0" indent="0" algn="ctr">
              <a:buNone/>
            </a:pPr>
            <a:r>
              <a:rPr lang="it-IT" sz="2400" dirty="0" smtClean="0">
                <a:latin typeface="Book Antiqua" panose="02040602050305030304" pitchFamily="18" charset="0"/>
              </a:rPr>
              <a:t>«</a:t>
            </a:r>
            <a:r>
              <a:rPr lang="it-IT" sz="2400" i="1" dirty="0" smtClean="0">
                <a:latin typeface="Book Antiqua" panose="02040602050305030304" pitchFamily="18" charset="0"/>
              </a:rPr>
              <a:t>Nell'ipotesi </a:t>
            </a:r>
            <a:r>
              <a:rPr lang="it-IT" sz="2400" i="1" dirty="0">
                <a:latin typeface="Book Antiqua" panose="02040602050305030304" pitchFamily="18" charset="0"/>
              </a:rPr>
              <a:t>di giudizio avente ad oggetto la dichiarazione fraudolenta realizzata attraverso la presentazione di dichiarazione a fronte di consolidato fiscale, competente a giudicare del reato, ove le società controllate e controllante abbiano diversi domicili fiscali, è il giudice del luogo ove è stata presentata la dichiarazione </a:t>
            </a:r>
            <a:r>
              <a:rPr lang="it-IT" sz="2400" i="1" dirty="0" smtClean="0">
                <a:latin typeface="Book Antiqua" panose="02040602050305030304" pitchFamily="18" charset="0"/>
              </a:rPr>
              <a:t>consolidata</a:t>
            </a:r>
            <a:r>
              <a:rPr lang="it-IT" sz="2400" dirty="0" smtClean="0">
                <a:latin typeface="Book Antiqua" panose="02040602050305030304" pitchFamily="18" charset="0"/>
              </a:rPr>
              <a:t>»</a:t>
            </a:r>
          </a:p>
          <a:p>
            <a:pPr algn="ctr">
              <a:buFontTx/>
              <a:buChar char="-"/>
            </a:pPr>
            <a:endParaRPr lang="it-IT" sz="2400" dirty="0" smtClean="0">
              <a:latin typeface="Book Antiqua" panose="02040602050305030304" pitchFamily="18" charset="0"/>
            </a:endParaRPr>
          </a:p>
          <a:p>
            <a:pPr marL="0" indent="0" algn="just">
              <a:buNone/>
            </a:pPr>
            <a:endParaRPr lang="it-IT" sz="2400" dirty="0">
              <a:latin typeface="Book Antiqua" panose="02040602050305030304" pitchFamily="18" charset="0"/>
            </a:endParaRPr>
          </a:p>
          <a:p>
            <a:pPr marL="0" indent="0" algn="just">
              <a:buNone/>
            </a:pPr>
            <a:endParaRPr lang="it-IT" sz="2400" dirty="0" smtClean="0">
              <a:latin typeface="Book Antiqua" panose="02040602050305030304" pitchFamily="18" charset="0"/>
            </a:endParaRPr>
          </a:p>
          <a:p>
            <a:pPr marL="0" indent="0" algn="just">
              <a:buNone/>
            </a:pPr>
            <a:endParaRPr lang="it-IT" sz="2400" dirty="0">
              <a:latin typeface="Book Antiqua" panose="02040602050305030304" pitchFamily="18" charset="0"/>
            </a:endParaRPr>
          </a:p>
          <a:p>
            <a:pPr marL="0" indent="0" algn="just">
              <a:buNone/>
            </a:pPr>
            <a:endParaRPr lang="it-IT" sz="2400" dirty="0">
              <a:latin typeface="Book Antiqua" panose="02040602050305030304" pitchFamily="18" charset="0"/>
            </a:endParaRPr>
          </a:p>
        </p:txBody>
      </p:sp>
      <p:sp>
        <p:nvSpPr>
          <p:cNvPr id="2" name="Segnaposto numero diapositiva 1"/>
          <p:cNvSpPr>
            <a:spLocks noGrp="1"/>
          </p:cNvSpPr>
          <p:nvPr>
            <p:ph type="sldNum" sz="quarter" idx="12"/>
          </p:nvPr>
        </p:nvSpPr>
        <p:spPr/>
        <p:txBody>
          <a:bodyPr/>
          <a:lstStyle/>
          <a:p>
            <a:pPr>
              <a:defRPr/>
            </a:pPr>
            <a:fld id="{43F42827-EB4D-45C7-9FDA-752BF57ACE09}" type="slidenum">
              <a:rPr lang="it-IT" smtClean="0"/>
              <a:pPr>
                <a:defRPr/>
              </a:pPr>
              <a:t>15</a:t>
            </a:fld>
            <a:endParaRPr lang="it-IT"/>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11560" y="548680"/>
            <a:ext cx="8229600" cy="5606083"/>
          </a:xfrm>
        </p:spPr>
        <p:txBody>
          <a:bodyPr rtlCol="0">
            <a:normAutofit fontScale="92500"/>
          </a:bodyPr>
          <a:lstStyle/>
          <a:p>
            <a:pPr algn="ctr">
              <a:buFontTx/>
              <a:buChar char="-"/>
            </a:pPr>
            <a:endParaRPr lang="it-IT" sz="2600" b="1" dirty="0" smtClean="0">
              <a:solidFill>
                <a:srgbClr val="FF0000"/>
              </a:solidFill>
              <a:latin typeface="Book Antiqua" panose="02040602050305030304" pitchFamily="18" charset="0"/>
            </a:endParaRPr>
          </a:p>
          <a:p>
            <a:pPr algn="ctr">
              <a:buFontTx/>
              <a:buChar char="-"/>
            </a:pPr>
            <a:r>
              <a:rPr lang="it-IT" sz="2600" b="1" dirty="0" smtClean="0">
                <a:solidFill>
                  <a:srgbClr val="FF0000"/>
                </a:solidFill>
                <a:latin typeface="Book Antiqua" panose="02040602050305030304" pitchFamily="18" charset="0"/>
              </a:rPr>
              <a:t>Falsità </a:t>
            </a:r>
            <a:r>
              <a:rPr lang="it-IT" sz="2600" b="1" dirty="0">
                <a:solidFill>
                  <a:srgbClr val="FF0000"/>
                </a:solidFill>
                <a:latin typeface="Book Antiqua" panose="02040602050305030304" pitchFamily="18" charset="0"/>
              </a:rPr>
              <a:t>nella dichiarazione </a:t>
            </a:r>
            <a:r>
              <a:rPr lang="it-IT" sz="2600" b="1" dirty="0" smtClean="0">
                <a:solidFill>
                  <a:srgbClr val="FF0000"/>
                </a:solidFill>
                <a:latin typeface="Book Antiqua" panose="02040602050305030304" pitchFamily="18" charset="0"/>
              </a:rPr>
              <a:t>della capo/gruppo</a:t>
            </a:r>
            <a:r>
              <a:rPr lang="it-IT" sz="2600" b="1" dirty="0" smtClean="0">
                <a:solidFill>
                  <a:schemeClr val="accent1"/>
                </a:solidFill>
                <a:latin typeface="Book Antiqua" panose="02040602050305030304" pitchFamily="18" charset="0"/>
              </a:rPr>
              <a:t> </a:t>
            </a:r>
            <a:r>
              <a:rPr lang="it-IT" sz="2600" dirty="0" smtClean="0">
                <a:latin typeface="Book Antiqua" panose="02040602050305030304" pitchFamily="18" charset="0"/>
              </a:rPr>
              <a:t>dovuta ad illecite rettifiche o ad altri adempimenti tipici  del consolidamento fiscale </a:t>
            </a:r>
            <a:r>
              <a:rPr lang="it-IT" sz="2600" i="1" dirty="0" smtClean="0">
                <a:latin typeface="Book Antiqua" panose="02040602050305030304" pitchFamily="18" charset="0"/>
              </a:rPr>
              <a:t>ex</a:t>
            </a:r>
            <a:r>
              <a:rPr lang="it-IT" sz="2600" dirty="0" smtClean="0">
                <a:latin typeface="Book Antiqua" panose="02040602050305030304" pitchFamily="18" charset="0"/>
              </a:rPr>
              <a:t> art. 127 T.U.I.R.</a:t>
            </a:r>
          </a:p>
          <a:p>
            <a:pPr algn="ctr">
              <a:buFontTx/>
              <a:buChar char="-"/>
            </a:pPr>
            <a:r>
              <a:rPr lang="it-IT" sz="2600" b="1" dirty="0" smtClean="0">
                <a:solidFill>
                  <a:srgbClr val="FF0000"/>
                </a:solidFill>
                <a:latin typeface="Book Antiqua" panose="02040602050305030304" pitchFamily="18" charset="0"/>
              </a:rPr>
              <a:t>Falsità nella dichiarazione della consolidante dovuta alla fraudolenta dichiarazione della consolidata</a:t>
            </a:r>
            <a:r>
              <a:rPr lang="it-IT" sz="2600" dirty="0" smtClean="0">
                <a:solidFill>
                  <a:srgbClr val="FF0000"/>
                </a:solidFill>
                <a:latin typeface="Book Antiqua" panose="02040602050305030304" pitchFamily="18" charset="0"/>
              </a:rPr>
              <a:t>: </a:t>
            </a:r>
          </a:p>
          <a:p>
            <a:pPr marL="571500" indent="-571500" algn="ctr">
              <a:buAutoNum type="romanLcParenR"/>
            </a:pPr>
            <a:r>
              <a:rPr lang="it-IT" sz="2600" dirty="0" smtClean="0">
                <a:latin typeface="Book Antiqua" panose="02040602050305030304" pitchFamily="18" charset="0"/>
              </a:rPr>
              <a:t>responsabilità concorsuale </a:t>
            </a:r>
            <a:r>
              <a:rPr lang="it-IT" sz="2600" i="1" dirty="0" smtClean="0">
                <a:latin typeface="Book Antiqua" panose="02040602050305030304" pitchFamily="18" charset="0"/>
              </a:rPr>
              <a:t>ex</a:t>
            </a:r>
            <a:r>
              <a:rPr lang="it-IT" sz="2600" dirty="0" smtClean="0">
                <a:latin typeface="Book Antiqua" panose="02040602050305030304" pitchFamily="18" charset="0"/>
              </a:rPr>
              <a:t> art. 110 C.p. dell’amministratore della controllata con il </a:t>
            </a:r>
            <a:r>
              <a:rPr lang="it-IT" sz="2600" b="1" dirty="0" smtClean="0">
                <a:solidFill>
                  <a:schemeClr val="accent1"/>
                </a:solidFill>
                <a:latin typeface="Book Antiqua" panose="02040602050305030304" pitchFamily="18" charset="0"/>
              </a:rPr>
              <a:t>firmatario consapevole </a:t>
            </a:r>
            <a:r>
              <a:rPr lang="it-IT" sz="2600" dirty="0" smtClean="0">
                <a:latin typeface="Book Antiqua" panose="02040602050305030304" pitchFamily="18" charset="0"/>
              </a:rPr>
              <a:t>del consolidato fiscale di gruppo </a:t>
            </a:r>
            <a:endParaRPr lang="it-IT" sz="2600" dirty="0">
              <a:latin typeface="Book Antiqua" panose="02040602050305030304" pitchFamily="18" charset="0"/>
            </a:endParaRPr>
          </a:p>
          <a:p>
            <a:pPr marL="0" indent="0" algn="ctr">
              <a:buNone/>
            </a:pPr>
            <a:r>
              <a:rPr lang="it-IT" sz="2600" i="1" dirty="0" smtClean="0">
                <a:latin typeface="Book Antiqua" panose="02040602050305030304" pitchFamily="18" charset="0"/>
              </a:rPr>
              <a:t>ii</a:t>
            </a:r>
            <a:r>
              <a:rPr lang="it-IT" sz="2600" dirty="0">
                <a:latin typeface="Book Antiqua" panose="02040602050305030304" pitchFamily="18" charset="0"/>
              </a:rPr>
              <a:t>) </a:t>
            </a:r>
            <a:r>
              <a:rPr lang="it-IT" sz="2600" dirty="0" smtClean="0">
                <a:latin typeface="Book Antiqua" panose="02040602050305030304" pitchFamily="18" charset="0"/>
              </a:rPr>
              <a:t>responsabilità esclusiva </a:t>
            </a:r>
            <a:r>
              <a:rPr lang="it-IT" sz="2600" dirty="0">
                <a:latin typeface="Book Antiqua" panose="02040602050305030304" pitchFamily="18" charset="0"/>
              </a:rPr>
              <a:t>del firmatario della falsa dichiarazione della </a:t>
            </a:r>
            <a:r>
              <a:rPr lang="it-IT" sz="2600" dirty="0" smtClean="0">
                <a:latin typeface="Book Antiqua" panose="02040602050305030304" pitchFamily="18" charset="0"/>
              </a:rPr>
              <a:t>controllata - quale </a:t>
            </a:r>
            <a:r>
              <a:rPr lang="it-IT" sz="2600" dirty="0">
                <a:latin typeface="Book Antiqua" panose="02040602050305030304" pitchFamily="18" charset="0"/>
              </a:rPr>
              <a:t>autore </a:t>
            </a:r>
            <a:r>
              <a:rPr lang="it-IT" sz="2600" dirty="0" smtClean="0">
                <a:latin typeface="Book Antiqua" panose="02040602050305030304" pitchFamily="18" charset="0"/>
              </a:rPr>
              <a:t>mediato del delitto </a:t>
            </a:r>
            <a:r>
              <a:rPr lang="it-IT" sz="2600" dirty="0">
                <a:latin typeface="Book Antiqua" panose="02040602050305030304" pitchFamily="18" charset="0"/>
              </a:rPr>
              <a:t>di dichiarazione </a:t>
            </a:r>
            <a:r>
              <a:rPr lang="it-IT" sz="2600" dirty="0" smtClean="0">
                <a:latin typeface="Book Antiqua" panose="02040602050305030304" pitchFamily="18" charset="0"/>
              </a:rPr>
              <a:t>fraudolenta </a:t>
            </a:r>
            <a:r>
              <a:rPr lang="it-IT" sz="2600" b="1" dirty="0" smtClean="0">
                <a:solidFill>
                  <a:schemeClr val="accent1"/>
                </a:solidFill>
                <a:latin typeface="Book Antiqua" panose="02040602050305030304" pitchFamily="18" charset="0"/>
              </a:rPr>
              <a:t>inconsapevolmente</a:t>
            </a:r>
            <a:r>
              <a:rPr lang="it-IT" sz="2600" dirty="0" smtClean="0">
                <a:latin typeface="Book Antiqua" panose="02040602050305030304" pitchFamily="18" charset="0"/>
              </a:rPr>
              <a:t> commesso </a:t>
            </a:r>
            <a:r>
              <a:rPr lang="it-IT" sz="2600" dirty="0">
                <a:latin typeface="Book Antiqua" panose="02040602050305030304" pitchFamily="18" charset="0"/>
              </a:rPr>
              <a:t>dal </a:t>
            </a:r>
            <a:r>
              <a:rPr lang="it-IT" sz="2600" dirty="0" smtClean="0">
                <a:latin typeface="Book Antiqua" panose="02040602050305030304" pitchFamily="18" charset="0"/>
              </a:rPr>
              <a:t>sottoscrittore della </a:t>
            </a:r>
            <a:r>
              <a:rPr lang="it-IT" sz="2600" dirty="0">
                <a:latin typeface="Book Antiqua" panose="02040602050305030304" pitchFamily="18" charset="0"/>
              </a:rPr>
              <a:t>dichiarazione del </a:t>
            </a:r>
            <a:r>
              <a:rPr lang="it-IT" sz="2600" dirty="0" smtClean="0">
                <a:latin typeface="Book Antiqua" panose="02040602050305030304" pitchFamily="18" charset="0"/>
              </a:rPr>
              <a:t>consolidato di gruppo </a:t>
            </a:r>
            <a:r>
              <a:rPr lang="it-IT" sz="2600" i="1" dirty="0" smtClean="0">
                <a:latin typeface="Book Antiqua" panose="02040602050305030304" pitchFamily="18" charset="0"/>
              </a:rPr>
              <a:t>ex</a:t>
            </a:r>
            <a:r>
              <a:rPr lang="it-IT" sz="2600" dirty="0" smtClean="0">
                <a:latin typeface="Book Antiqua" panose="02040602050305030304" pitchFamily="18" charset="0"/>
              </a:rPr>
              <a:t> art. 48 C.p. -</a:t>
            </a:r>
          </a:p>
        </p:txBody>
      </p:sp>
      <p:sp>
        <p:nvSpPr>
          <p:cNvPr id="2" name="Segnaposto numero diapositiva 1"/>
          <p:cNvSpPr>
            <a:spLocks noGrp="1"/>
          </p:cNvSpPr>
          <p:nvPr>
            <p:ph type="sldNum" sz="quarter" idx="12"/>
          </p:nvPr>
        </p:nvSpPr>
        <p:spPr/>
        <p:txBody>
          <a:bodyPr/>
          <a:lstStyle/>
          <a:p>
            <a:pPr>
              <a:defRPr/>
            </a:pPr>
            <a:fld id="{43F42827-EB4D-45C7-9FDA-752BF57ACE09}" type="slidenum">
              <a:rPr lang="it-IT" smtClean="0"/>
              <a:pPr>
                <a:defRPr/>
              </a:pPr>
              <a:t>16</a:t>
            </a:fld>
            <a:endParaRPr lang="it-IT"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olo 1"/>
          <p:cNvSpPr>
            <a:spLocks noGrp="1"/>
          </p:cNvSpPr>
          <p:nvPr>
            <p:ph type="title"/>
          </p:nvPr>
        </p:nvSpPr>
        <p:spPr>
          <a:xfrm>
            <a:off x="611560" y="548680"/>
            <a:ext cx="8075240" cy="2232248"/>
          </a:xfrm>
        </p:spPr>
        <p:txBody>
          <a:bodyPr/>
          <a:lstStyle/>
          <a:p>
            <a:pPr eaLnBrk="1" hangingPunct="1"/>
            <a:r>
              <a:rPr lang="it-IT" sz="2800" b="1" dirty="0" smtClean="0">
                <a:solidFill>
                  <a:srgbClr val="FF0000"/>
                </a:solidFill>
                <a:latin typeface="Book Antiqua" panose="02040602050305030304" pitchFamily="18" charset="0"/>
              </a:rPr>
              <a:t>Dolo </a:t>
            </a:r>
            <a:r>
              <a:rPr lang="it-IT" sz="2800" b="1" dirty="0">
                <a:solidFill>
                  <a:srgbClr val="FF0000"/>
                </a:solidFill>
                <a:latin typeface="Book Antiqua" panose="02040602050305030304" pitchFamily="18" charset="0"/>
              </a:rPr>
              <a:t>specifico di evasione</a:t>
            </a:r>
            <a:br>
              <a:rPr lang="it-IT" sz="2800" b="1" dirty="0">
                <a:solidFill>
                  <a:srgbClr val="FF0000"/>
                </a:solidFill>
                <a:latin typeface="Book Antiqua" panose="02040602050305030304" pitchFamily="18" charset="0"/>
              </a:rPr>
            </a:br>
            <a:r>
              <a:rPr lang="it-IT" sz="2800" b="1" dirty="0">
                <a:solidFill>
                  <a:srgbClr val="FF0000"/>
                </a:solidFill>
                <a:latin typeface="Book Antiqua" panose="02040602050305030304" pitchFamily="18" charset="0"/>
              </a:rPr>
              <a:t>Art. 1, comma primo, </a:t>
            </a:r>
            <a:r>
              <a:rPr lang="it-IT" sz="2800" b="1" dirty="0" err="1">
                <a:solidFill>
                  <a:srgbClr val="FF0000"/>
                </a:solidFill>
                <a:latin typeface="Book Antiqua" panose="02040602050305030304" pitchFamily="18" charset="0"/>
              </a:rPr>
              <a:t>lett</a:t>
            </a:r>
            <a:r>
              <a:rPr lang="it-IT" sz="2800" b="1" dirty="0">
                <a:solidFill>
                  <a:srgbClr val="FF0000"/>
                </a:solidFill>
                <a:latin typeface="Book Antiqua" panose="02040602050305030304" pitchFamily="18" charset="0"/>
              </a:rPr>
              <a:t>. d),</a:t>
            </a:r>
            <a:br>
              <a:rPr lang="it-IT" sz="2800" b="1" dirty="0">
                <a:solidFill>
                  <a:srgbClr val="FF0000"/>
                </a:solidFill>
                <a:latin typeface="Book Antiqua" panose="02040602050305030304" pitchFamily="18" charset="0"/>
              </a:rPr>
            </a:br>
            <a:r>
              <a:rPr lang="it-IT" sz="2800" b="1" dirty="0">
                <a:solidFill>
                  <a:srgbClr val="FF0000"/>
                </a:solidFill>
                <a:latin typeface="Book Antiqua" panose="02040602050305030304" pitchFamily="18" charset="0"/>
              </a:rPr>
              <a:t>D. </a:t>
            </a:r>
            <a:r>
              <a:rPr lang="it-IT" sz="2800" b="1" dirty="0" err="1">
                <a:solidFill>
                  <a:srgbClr val="FF0000"/>
                </a:solidFill>
                <a:latin typeface="Book Antiqua" panose="02040602050305030304" pitchFamily="18" charset="0"/>
              </a:rPr>
              <a:t>Lvo</a:t>
            </a:r>
            <a:r>
              <a:rPr lang="it-IT" sz="2800" b="1" dirty="0">
                <a:solidFill>
                  <a:srgbClr val="FF0000"/>
                </a:solidFill>
                <a:latin typeface="Book Antiqua" panose="02040602050305030304" pitchFamily="18" charset="0"/>
              </a:rPr>
              <a:t> 2000/74</a:t>
            </a:r>
            <a:endParaRPr lang="it-IT" sz="2800" b="1" dirty="0" smtClean="0">
              <a:solidFill>
                <a:srgbClr val="00B0F0"/>
              </a:solidFill>
            </a:endParaRPr>
          </a:p>
        </p:txBody>
      </p:sp>
      <p:sp>
        <p:nvSpPr>
          <p:cNvPr id="26627" name="Segnaposto contenuto 2"/>
          <p:cNvSpPr>
            <a:spLocks noGrp="1"/>
          </p:cNvSpPr>
          <p:nvPr>
            <p:ph idx="1"/>
          </p:nvPr>
        </p:nvSpPr>
        <p:spPr>
          <a:xfrm>
            <a:off x="539552" y="2924944"/>
            <a:ext cx="8219256" cy="3417243"/>
          </a:xfrm>
        </p:spPr>
        <p:txBody>
          <a:bodyPr/>
          <a:lstStyle/>
          <a:p>
            <a:pPr marL="0" indent="0" algn="ctr">
              <a:buNone/>
            </a:pPr>
            <a:r>
              <a:rPr lang="it-IT" sz="2400" dirty="0" smtClean="0">
                <a:latin typeface="Book Antiqua" panose="02040602050305030304" pitchFamily="18" charset="0"/>
              </a:rPr>
              <a:t> </a:t>
            </a:r>
          </a:p>
          <a:p>
            <a:pPr marL="0" indent="0" algn="ctr">
              <a:buNone/>
            </a:pPr>
            <a:r>
              <a:rPr lang="it-IT" sz="2400" dirty="0" smtClean="0">
                <a:latin typeface="Book Antiqua" panose="02040602050305030304" pitchFamily="18" charset="0"/>
              </a:rPr>
              <a:t>- Finalità </a:t>
            </a:r>
            <a:r>
              <a:rPr lang="it-IT" sz="2400" dirty="0">
                <a:latin typeface="Book Antiqua" panose="02040602050305030304" pitchFamily="18" charset="0"/>
              </a:rPr>
              <a:t>del contribuente </a:t>
            </a:r>
            <a:r>
              <a:rPr lang="it-IT" sz="2400" b="1" dirty="0">
                <a:solidFill>
                  <a:schemeClr val="accent1"/>
                </a:solidFill>
                <a:latin typeface="Book Antiqua" panose="02040602050305030304" pitchFamily="18" charset="0"/>
              </a:rPr>
              <a:t>specificamente</a:t>
            </a:r>
            <a:r>
              <a:rPr lang="it-IT" sz="2400" dirty="0">
                <a:latin typeface="Book Antiqua" panose="02040602050305030304" pitchFamily="18" charset="0"/>
              </a:rPr>
              <a:t> diretta all’evasione delle imposte sui redditi o sul valore aggiunto</a:t>
            </a:r>
          </a:p>
          <a:p>
            <a:pPr marL="0" indent="0" algn="ctr">
              <a:buNone/>
            </a:pPr>
            <a:r>
              <a:rPr lang="it-IT" sz="2400" dirty="0">
                <a:latin typeface="Book Antiqua" panose="02040602050305030304" pitchFamily="18" charset="0"/>
              </a:rPr>
              <a:t>- Conseguimento di un indebito rimborso o riconoscimento di un inesistente credito d’imposta </a:t>
            </a:r>
          </a:p>
        </p:txBody>
      </p:sp>
      <p:sp>
        <p:nvSpPr>
          <p:cNvPr id="2" name="Segnaposto numero diapositiva 1"/>
          <p:cNvSpPr>
            <a:spLocks noGrp="1"/>
          </p:cNvSpPr>
          <p:nvPr>
            <p:ph type="sldNum" sz="quarter" idx="12"/>
          </p:nvPr>
        </p:nvSpPr>
        <p:spPr/>
        <p:txBody>
          <a:bodyPr/>
          <a:lstStyle/>
          <a:p>
            <a:pPr>
              <a:defRPr/>
            </a:pPr>
            <a:fld id="{43F42827-EB4D-45C7-9FDA-752BF57ACE09}" type="slidenum">
              <a:rPr lang="it-IT" smtClean="0"/>
              <a:pPr>
                <a:defRPr/>
              </a:pPr>
              <a:t>17</a:t>
            </a:fld>
            <a:endParaRPr lang="it-IT"/>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eaLnBrk="1" hangingPunct="1">
              <a:defRPr/>
            </a:pPr>
            <a:r>
              <a:rPr lang="it-IT" sz="2800" b="1" dirty="0" smtClean="0">
                <a:solidFill>
                  <a:schemeClr val="tx2">
                    <a:lumMod val="60000"/>
                    <a:lumOff val="40000"/>
                  </a:schemeClr>
                </a:solidFill>
                <a:latin typeface="Book Antiqua" panose="02040602050305030304" pitchFamily="18" charset="0"/>
              </a:rPr>
              <a:t>Dichiarazione fraudolenta mediante altri artifici</a:t>
            </a:r>
            <a:br>
              <a:rPr lang="it-IT" sz="2800" b="1" dirty="0" smtClean="0">
                <a:solidFill>
                  <a:schemeClr val="tx2">
                    <a:lumMod val="60000"/>
                    <a:lumOff val="40000"/>
                  </a:schemeClr>
                </a:solidFill>
                <a:latin typeface="Book Antiqua" panose="02040602050305030304" pitchFamily="18" charset="0"/>
              </a:rPr>
            </a:br>
            <a:r>
              <a:rPr lang="it-IT" sz="2800" b="1" dirty="0" smtClean="0">
                <a:solidFill>
                  <a:schemeClr val="tx2">
                    <a:lumMod val="60000"/>
                    <a:lumOff val="40000"/>
                  </a:schemeClr>
                </a:solidFill>
                <a:latin typeface="Book Antiqua" panose="02040602050305030304" pitchFamily="18" charset="0"/>
              </a:rPr>
              <a:t>art. 3 D. </a:t>
            </a:r>
            <a:r>
              <a:rPr lang="it-IT" sz="2800" b="1" dirty="0" err="1" smtClean="0">
                <a:solidFill>
                  <a:schemeClr val="tx2">
                    <a:lumMod val="60000"/>
                    <a:lumOff val="40000"/>
                  </a:schemeClr>
                </a:solidFill>
                <a:latin typeface="Book Antiqua" panose="02040602050305030304" pitchFamily="18" charset="0"/>
              </a:rPr>
              <a:t>Lvo</a:t>
            </a:r>
            <a:r>
              <a:rPr lang="it-IT" sz="2800" b="1" dirty="0" smtClean="0">
                <a:solidFill>
                  <a:schemeClr val="tx2">
                    <a:lumMod val="60000"/>
                    <a:lumOff val="40000"/>
                  </a:schemeClr>
                </a:solidFill>
                <a:latin typeface="Book Antiqua" panose="02040602050305030304" pitchFamily="18" charset="0"/>
              </a:rPr>
              <a:t> 2000/74 </a:t>
            </a:r>
            <a:endParaRPr lang="it-IT" sz="2800" b="1" dirty="0">
              <a:solidFill>
                <a:schemeClr val="tx2">
                  <a:lumMod val="60000"/>
                  <a:lumOff val="40000"/>
                </a:schemeClr>
              </a:solidFill>
              <a:latin typeface="Book Antiqua" panose="02040602050305030304" pitchFamily="18" charset="0"/>
            </a:endParaRPr>
          </a:p>
        </p:txBody>
      </p:sp>
      <p:sp>
        <p:nvSpPr>
          <p:cNvPr id="27651" name="Segnaposto contenuto 2"/>
          <p:cNvSpPr>
            <a:spLocks noGrp="1"/>
          </p:cNvSpPr>
          <p:nvPr>
            <p:ph idx="1"/>
          </p:nvPr>
        </p:nvSpPr>
        <p:spPr/>
        <p:txBody>
          <a:bodyPr/>
          <a:lstStyle/>
          <a:p>
            <a:pPr algn="just" eaLnBrk="1" hangingPunct="1"/>
            <a:r>
              <a:rPr lang="it-IT" sz="2400" dirty="0" smtClean="0">
                <a:latin typeface="Book Antiqua" panose="02040602050305030304" pitchFamily="18" charset="0"/>
              </a:rPr>
              <a:t>Reato proprio del contribuente vincolato alla tenuta delle scritture contabili obbligatorie </a:t>
            </a:r>
            <a:r>
              <a:rPr lang="it-IT" sz="2400" i="1" dirty="0" smtClean="0">
                <a:latin typeface="Book Antiqua" panose="02040602050305030304" pitchFamily="18" charset="0"/>
              </a:rPr>
              <a:t>ex lege</a:t>
            </a:r>
          </a:p>
          <a:p>
            <a:pPr algn="just" eaLnBrk="1" hangingPunct="1"/>
            <a:r>
              <a:rPr lang="it-IT" sz="2400" dirty="0">
                <a:latin typeface="Book Antiqua" panose="02040602050305030304" pitchFamily="18" charset="0"/>
              </a:rPr>
              <a:t>P</a:t>
            </a:r>
            <a:r>
              <a:rPr lang="it-IT" sz="2400" dirty="0" smtClean="0">
                <a:latin typeface="Book Antiqua" panose="02040602050305030304" pitchFamily="18" charset="0"/>
              </a:rPr>
              <a:t>ersone fisiche esercenti imprese commerciali - arti e professioni -</a:t>
            </a:r>
          </a:p>
          <a:p>
            <a:pPr algn="just" eaLnBrk="1" hangingPunct="1"/>
            <a:r>
              <a:rPr lang="it-IT" sz="2400" dirty="0">
                <a:latin typeface="Book Antiqua" panose="02040602050305030304" pitchFamily="18" charset="0"/>
              </a:rPr>
              <a:t>S</a:t>
            </a:r>
            <a:r>
              <a:rPr lang="it-IT" sz="2400" dirty="0" smtClean="0">
                <a:latin typeface="Book Antiqua" panose="02040602050305030304" pitchFamily="18" charset="0"/>
              </a:rPr>
              <a:t>ocietà in nome collettivo - in accomandita semplice ed enti ad essi equiparati -</a:t>
            </a:r>
          </a:p>
          <a:p>
            <a:pPr algn="just" eaLnBrk="1" hangingPunct="1"/>
            <a:r>
              <a:rPr lang="it-IT" sz="2400" dirty="0">
                <a:latin typeface="Book Antiqua" panose="02040602050305030304" pitchFamily="18" charset="0"/>
              </a:rPr>
              <a:t>S</a:t>
            </a:r>
            <a:r>
              <a:rPr lang="it-IT" sz="2400" dirty="0" smtClean="0">
                <a:latin typeface="Book Antiqua" panose="02040602050305030304" pitchFamily="18" charset="0"/>
              </a:rPr>
              <a:t>ocietà soggette all’IRES - ovvero, società per azioni, in accomandita per azioni, a responsabilità limitata e cooperative -</a:t>
            </a:r>
          </a:p>
          <a:p>
            <a:pPr algn="just" eaLnBrk="1" hangingPunct="1"/>
            <a:r>
              <a:rPr lang="it-IT" sz="2400" dirty="0">
                <a:latin typeface="Book Antiqua" panose="02040602050305030304" pitchFamily="18" charset="0"/>
              </a:rPr>
              <a:t>S</a:t>
            </a:r>
            <a:r>
              <a:rPr lang="it-IT" sz="2400" dirty="0" smtClean="0">
                <a:latin typeface="Book Antiqua" panose="02040602050305030304" pitchFamily="18" charset="0"/>
              </a:rPr>
              <a:t>ocietà ed associazioni tra artisti e professionisti</a:t>
            </a:r>
          </a:p>
        </p:txBody>
      </p:sp>
      <p:sp>
        <p:nvSpPr>
          <p:cNvPr id="3" name="Segnaposto numero diapositiva 2"/>
          <p:cNvSpPr>
            <a:spLocks noGrp="1"/>
          </p:cNvSpPr>
          <p:nvPr>
            <p:ph type="sldNum" sz="quarter" idx="12"/>
          </p:nvPr>
        </p:nvSpPr>
        <p:spPr/>
        <p:txBody>
          <a:bodyPr/>
          <a:lstStyle/>
          <a:p>
            <a:pPr>
              <a:defRPr/>
            </a:pPr>
            <a:fld id="{43F42827-EB4D-45C7-9FDA-752BF57ACE09}" type="slidenum">
              <a:rPr lang="it-IT" smtClean="0"/>
              <a:pPr>
                <a:defRPr/>
              </a:pPr>
              <a:t>18</a:t>
            </a:fld>
            <a:endParaRPr lang="it-IT"/>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p:cNvSpPr>
          <p:nvPr/>
        </p:nvSpPr>
        <p:spPr>
          <a:xfrm>
            <a:off x="457200" y="274638"/>
            <a:ext cx="8229600" cy="1143000"/>
          </a:xfrm>
          <a:prstGeom prst="rect">
            <a:avLst/>
          </a:prstGeom>
        </p:spPr>
        <p:txBody>
          <a:bodyPr>
            <a:normAutofit fontScale="97500"/>
          </a:bodyPr>
          <a:lstStyle/>
          <a:p>
            <a:pPr algn="ctr" fontAlgn="auto">
              <a:spcAft>
                <a:spcPts val="0"/>
              </a:spcAft>
              <a:defRPr/>
            </a:pPr>
            <a:r>
              <a:rPr lang="it-IT" sz="2900" b="1" dirty="0" smtClean="0">
                <a:solidFill>
                  <a:srgbClr val="00B0F0"/>
                </a:solidFill>
                <a:latin typeface="Book Antiqua" panose="02040602050305030304" pitchFamily="18" charset="0"/>
                <a:ea typeface="+mj-ea"/>
                <a:cs typeface="+mj-cs"/>
              </a:rPr>
              <a:t>Elemento oggettivo del reato </a:t>
            </a:r>
          </a:p>
          <a:p>
            <a:pPr algn="ctr" fontAlgn="auto">
              <a:spcAft>
                <a:spcPts val="0"/>
              </a:spcAft>
              <a:defRPr/>
            </a:pPr>
            <a:r>
              <a:rPr lang="it-IT" sz="2900" b="1" dirty="0" smtClean="0">
                <a:solidFill>
                  <a:srgbClr val="00B0F0"/>
                </a:solidFill>
                <a:latin typeface="Book Antiqua" panose="02040602050305030304" pitchFamily="18" charset="0"/>
                <a:ea typeface="+mj-ea"/>
                <a:cs typeface="+mj-cs"/>
              </a:rPr>
              <a:t>e condotta penalmente rilevante</a:t>
            </a:r>
          </a:p>
          <a:p>
            <a:pPr algn="ctr" fontAlgn="auto">
              <a:spcAft>
                <a:spcPts val="0"/>
              </a:spcAft>
              <a:defRPr/>
            </a:pPr>
            <a:endParaRPr lang="it-IT" sz="2900" b="1" dirty="0">
              <a:solidFill>
                <a:srgbClr val="00B0F0"/>
              </a:solidFill>
              <a:latin typeface="Book Antiqua" panose="02040602050305030304" pitchFamily="18" charset="0"/>
              <a:ea typeface="+mj-ea"/>
              <a:cs typeface="+mj-cs"/>
            </a:endParaRPr>
          </a:p>
        </p:txBody>
      </p:sp>
      <p:sp>
        <p:nvSpPr>
          <p:cNvPr id="3" name="Segnaposto contenuto 2"/>
          <p:cNvSpPr txBox="1">
            <a:spLocks/>
          </p:cNvSpPr>
          <p:nvPr/>
        </p:nvSpPr>
        <p:spPr>
          <a:xfrm>
            <a:off x="457200" y="1600200"/>
            <a:ext cx="8229600" cy="4525963"/>
          </a:xfrm>
          <a:prstGeom prst="rect">
            <a:avLst/>
          </a:prstGeom>
        </p:spPr>
        <p:txBody>
          <a:bodyPr>
            <a:normAutofit/>
          </a:bodyPr>
          <a:lstStyle/>
          <a:p>
            <a:pPr marL="342900" indent="-342900" algn="just" fontAlgn="auto">
              <a:spcBef>
                <a:spcPct val="20000"/>
              </a:spcBef>
              <a:spcAft>
                <a:spcPts val="0"/>
              </a:spcAft>
              <a:buFont typeface="Arial" pitchFamily="34" charset="0"/>
              <a:buChar char="•"/>
              <a:defRPr/>
            </a:pPr>
            <a:r>
              <a:rPr lang="it-IT" sz="2400" dirty="0" smtClean="0">
                <a:latin typeface="Book Antiqua" panose="02040602050305030304" pitchFamily="18" charset="0"/>
                <a:cs typeface="+mn-cs"/>
              </a:rPr>
              <a:t>Falsa rappresentazione della realtà nelle scritture contabili obbligatorie del contribuente</a:t>
            </a:r>
          </a:p>
          <a:p>
            <a:pPr marL="342900" indent="-342900" algn="just" fontAlgn="auto">
              <a:spcBef>
                <a:spcPct val="20000"/>
              </a:spcBef>
              <a:spcAft>
                <a:spcPts val="0"/>
              </a:spcAft>
              <a:buFont typeface="Arial" pitchFamily="34" charset="0"/>
              <a:buChar char="•"/>
              <a:defRPr/>
            </a:pPr>
            <a:r>
              <a:rPr lang="it-IT" sz="2400" dirty="0" smtClean="0">
                <a:latin typeface="Book Antiqua" panose="02040602050305030304" pitchFamily="18" charset="0"/>
                <a:cs typeface="+mn-cs"/>
              </a:rPr>
              <a:t>Utilizzo di mezzi fraudolenti - </a:t>
            </a:r>
            <a:r>
              <a:rPr lang="it-IT" sz="2400" b="1" dirty="0" smtClean="0">
                <a:solidFill>
                  <a:srgbClr val="FF0000"/>
                </a:solidFill>
                <a:latin typeface="Book Antiqua" panose="02040602050305030304" pitchFamily="18" charset="0"/>
              </a:rPr>
              <a:t>diversi </a:t>
            </a:r>
            <a:r>
              <a:rPr lang="it-IT" sz="2400" b="1" dirty="0">
                <a:solidFill>
                  <a:srgbClr val="FF0000"/>
                </a:solidFill>
                <a:latin typeface="Book Antiqua" panose="02040602050305030304" pitchFamily="18" charset="0"/>
              </a:rPr>
              <a:t>dalle fatture o altri </a:t>
            </a:r>
            <a:r>
              <a:rPr lang="it-IT" sz="2400" b="1" dirty="0" smtClean="0">
                <a:solidFill>
                  <a:srgbClr val="FF0000"/>
                </a:solidFill>
                <a:latin typeface="Book Antiqua" panose="02040602050305030304" pitchFamily="18" charset="0"/>
              </a:rPr>
              <a:t>documenti ad esse equipollenti </a:t>
            </a:r>
            <a:r>
              <a:rPr lang="it-IT" sz="2400" dirty="0" smtClean="0">
                <a:latin typeface="Book Antiqua" panose="02040602050305030304" pitchFamily="18" charset="0"/>
              </a:rPr>
              <a:t>ed </a:t>
            </a:r>
            <a:r>
              <a:rPr lang="it-IT" sz="2400" dirty="0" smtClean="0">
                <a:latin typeface="Book Antiqua" panose="02040602050305030304" pitchFamily="18" charset="0"/>
                <a:cs typeface="+mn-cs"/>
              </a:rPr>
              <a:t>idonei ad ostacolare l’accertamento della falsa rappresentazione contabile -</a:t>
            </a:r>
          </a:p>
          <a:p>
            <a:pPr marL="342900" indent="-342900" algn="just" fontAlgn="auto">
              <a:spcBef>
                <a:spcPct val="20000"/>
              </a:spcBef>
              <a:spcAft>
                <a:spcPts val="0"/>
              </a:spcAft>
              <a:buFont typeface="Arial" pitchFamily="34" charset="0"/>
              <a:buChar char="•"/>
              <a:defRPr/>
            </a:pPr>
            <a:r>
              <a:rPr lang="it-IT" sz="2400" dirty="0" smtClean="0">
                <a:latin typeface="Book Antiqua" panose="02040602050305030304" pitchFamily="18" charset="0"/>
                <a:cs typeface="+mn-cs"/>
              </a:rPr>
              <a:t>Presentazione di una dichiarazione annuale d’imposta - sui redditi o sul valore aggiunto - contenente elementi attivi per un ammontare inferiore a quello effettivo od elementi passivi fittizi</a:t>
            </a:r>
          </a:p>
          <a:p>
            <a:pPr marL="342900" indent="-342900" algn="just" fontAlgn="auto">
              <a:spcBef>
                <a:spcPct val="20000"/>
              </a:spcBef>
              <a:spcAft>
                <a:spcPts val="0"/>
              </a:spcAft>
              <a:buFont typeface="Arial" pitchFamily="34" charset="0"/>
              <a:buChar char="•"/>
              <a:defRPr/>
            </a:pPr>
            <a:r>
              <a:rPr lang="it-IT" sz="2400" dirty="0" smtClean="0">
                <a:latin typeface="Book Antiqua" panose="02040602050305030304" pitchFamily="18" charset="0"/>
                <a:cs typeface="+mn-cs"/>
              </a:rPr>
              <a:t>Superamento della soglia di punibilità del fatto/tipico </a:t>
            </a:r>
          </a:p>
          <a:p>
            <a:pPr marL="342900" indent="-342900" algn="just" fontAlgn="auto">
              <a:spcBef>
                <a:spcPct val="20000"/>
              </a:spcBef>
              <a:spcAft>
                <a:spcPts val="0"/>
              </a:spcAft>
              <a:buFont typeface="Arial" pitchFamily="34" charset="0"/>
              <a:buChar char="•"/>
              <a:defRPr/>
            </a:pPr>
            <a:endParaRPr lang="it-IT" sz="2400" dirty="0">
              <a:latin typeface="Book Antiqua" panose="02040602050305030304" pitchFamily="18" charset="0"/>
              <a:cs typeface="+mn-cs"/>
            </a:endParaRPr>
          </a:p>
          <a:p>
            <a:pPr marL="342900" indent="-342900" algn="just" fontAlgn="auto">
              <a:spcBef>
                <a:spcPct val="20000"/>
              </a:spcBef>
              <a:spcAft>
                <a:spcPts val="0"/>
              </a:spcAft>
              <a:buFont typeface="Arial" pitchFamily="34" charset="0"/>
              <a:buChar char="•"/>
              <a:defRPr/>
            </a:pPr>
            <a:endParaRPr lang="it-IT" sz="2400" dirty="0" smtClean="0">
              <a:latin typeface="Book Antiqua" panose="02040602050305030304" pitchFamily="18" charset="0"/>
              <a:cs typeface="+mn-cs"/>
            </a:endParaRPr>
          </a:p>
          <a:p>
            <a:pPr marL="342900" indent="-342900" algn="just" fontAlgn="auto">
              <a:spcBef>
                <a:spcPct val="20000"/>
              </a:spcBef>
              <a:spcAft>
                <a:spcPts val="0"/>
              </a:spcAft>
              <a:buFont typeface="Arial" pitchFamily="34" charset="0"/>
              <a:buChar char="•"/>
              <a:defRPr/>
            </a:pPr>
            <a:endParaRPr lang="it-IT" sz="2400" dirty="0">
              <a:latin typeface="Book Antiqua" panose="02040602050305030304" pitchFamily="18" charset="0"/>
              <a:cs typeface="+mn-cs"/>
            </a:endParaRPr>
          </a:p>
          <a:p>
            <a:pPr marL="342900" indent="-342900" algn="just" fontAlgn="auto">
              <a:spcBef>
                <a:spcPct val="20000"/>
              </a:spcBef>
              <a:spcAft>
                <a:spcPts val="0"/>
              </a:spcAft>
              <a:buFont typeface="Arial" pitchFamily="34" charset="0"/>
              <a:buChar char="•"/>
              <a:defRPr/>
            </a:pPr>
            <a:endParaRPr lang="it-IT" sz="2400" dirty="0" smtClean="0">
              <a:latin typeface="Book Antiqua" panose="02040602050305030304" pitchFamily="18" charset="0"/>
              <a:cs typeface="+mn-cs"/>
            </a:endParaRPr>
          </a:p>
          <a:p>
            <a:pPr marL="342900" indent="-342900" algn="just" fontAlgn="auto">
              <a:spcBef>
                <a:spcPct val="20000"/>
              </a:spcBef>
              <a:spcAft>
                <a:spcPts val="0"/>
              </a:spcAft>
              <a:buFont typeface="Arial" pitchFamily="34" charset="0"/>
              <a:buChar char="•"/>
              <a:defRPr/>
            </a:pPr>
            <a:endParaRPr lang="it-IT" sz="2400" dirty="0">
              <a:latin typeface="Book Antiqua" panose="02040602050305030304" pitchFamily="18" charset="0"/>
              <a:cs typeface="+mn-cs"/>
            </a:endParaRPr>
          </a:p>
          <a:p>
            <a:pPr marL="342900" indent="-342900" algn="just" fontAlgn="auto">
              <a:spcBef>
                <a:spcPct val="20000"/>
              </a:spcBef>
              <a:spcAft>
                <a:spcPts val="0"/>
              </a:spcAft>
              <a:buFont typeface="Arial" pitchFamily="34" charset="0"/>
              <a:buChar char="•"/>
              <a:defRPr/>
            </a:pPr>
            <a:endParaRPr lang="it-IT" sz="2400" dirty="0" smtClean="0">
              <a:latin typeface="Book Antiqua" panose="02040602050305030304" pitchFamily="18" charset="0"/>
              <a:cs typeface="+mn-cs"/>
            </a:endParaRPr>
          </a:p>
        </p:txBody>
      </p:sp>
      <p:sp>
        <p:nvSpPr>
          <p:cNvPr id="4" name="Segnaposto numero diapositiva 3"/>
          <p:cNvSpPr>
            <a:spLocks noGrp="1"/>
          </p:cNvSpPr>
          <p:nvPr>
            <p:ph type="sldNum" sz="quarter" idx="12"/>
          </p:nvPr>
        </p:nvSpPr>
        <p:spPr/>
        <p:txBody>
          <a:bodyPr/>
          <a:lstStyle/>
          <a:p>
            <a:pPr>
              <a:defRPr/>
            </a:pPr>
            <a:fld id="{F3666ECA-B1C5-4C29-916C-CD03F30B3031}" type="slidenum">
              <a:rPr lang="it-IT" smtClean="0"/>
              <a:pPr>
                <a:defRPr/>
              </a:pPr>
              <a:t>19</a:t>
            </a:fld>
            <a:endParaRPr lang="it-IT"/>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olo 1"/>
          <p:cNvSpPr>
            <a:spLocks noGrp="1"/>
          </p:cNvSpPr>
          <p:nvPr>
            <p:ph type="title"/>
          </p:nvPr>
        </p:nvSpPr>
        <p:spPr/>
        <p:txBody>
          <a:bodyPr/>
          <a:lstStyle/>
          <a:p>
            <a:pPr eaLnBrk="1" hangingPunct="1"/>
            <a:r>
              <a:rPr lang="it-IT" sz="2800" b="1" dirty="0" smtClean="0">
                <a:solidFill>
                  <a:srgbClr val="00B0F0"/>
                </a:solidFill>
                <a:latin typeface="Book Antiqua" panose="02040602050305030304" pitchFamily="18" charset="0"/>
              </a:rPr>
              <a:t> Struttura generale del D. </a:t>
            </a:r>
            <a:r>
              <a:rPr lang="it-IT" sz="2800" b="1" dirty="0" err="1" smtClean="0">
                <a:solidFill>
                  <a:srgbClr val="00B0F0"/>
                </a:solidFill>
                <a:latin typeface="Book Antiqua" panose="02040602050305030304" pitchFamily="18" charset="0"/>
              </a:rPr>
              <a:t>Lvo</a:t>
            </a:r>
            <a:r>
              <a:rPr lang="it-IT" sz="2800" b="1" dirty="0" smtClean="0">
                <a:solidFill>
                  <a:srgbClr val="00B0F0"/>
                </a:solidFill>
                <a:latin typeface="Book Antiqua" panose="02040602050305030304" pitchFamily="18" charset="0"/>
              </a:rPr>
              <a:t> 2000/74</a:t>
            </a:r>
          </a:p>
        </p:txBody>
      </p:sp>
      <p:sp>
        <p:nvSpPr>
          <p:cNvPr id="3" name="Segnaposto contenuto 2"/>
          <p:cNvSpPr>
            <a:spLocks noGrp="1"/>
          </p:cNvSpPr>
          <p:nvPr>
            <p:ph idx="1"/>
          </p:nvPr>
        </p:nvSpPr>
        <p:spPr/>
        <p:txBody>
          <a:bodyPr rtlCol="0">
            <a:normAutofit/>
          </a:bodyPr>
          <a:lstStyle/>
          <a:p>
            <a:pPr algn="ctr" eaLnBrk="1" fontAlgn="auto" hangingPunct="1">
              <a:spcAft>
                <a:spcPts val="0"/>
              </a:spcAft>
              <a:buFont typeface="Arial" pitchFamily="34" charset="0"/>
              <a:buNone/>
              <a:defRPr/>
            </a:pPr>
            <a:endParaRPr lang="it-IT" dirty="0" smtClean="0"/>
          </a:p>
          <a:p>
            <a:pPr algn="ctr" eaLnBrk="1" fontAlgn="auto" hangingPunct="1">
              <a:spcAft>
                <a:spcPts val="0"/>
              </a:spcAft>
              <a:buFont typeface="Arial" pitchFamily="34" charset="0"/>
              <a:buNone/>
              <a:defRPr/>
            </a:pPr>
            <a:r>
              <a:rPr lang="it-IT" sz="2400" b="1" dirty="0" smtClean="0">
                <a:solidFill>
                  <a:srgbClr val="FF0000"/>
                </a:solidFill>
                <a:latin typeface="Book Antiqua" panose="02040602050305030304" pitchFamily="18" charset="0"/>
              </a:rPr>
              <a:t>Disciplina delle violazioni di carattere penale </a:t>
            </a:r>
          </a:p>
          <a:p>
            <a:pPr algn="ctr" eaLnBrk="1" fontAlgn="auto" hangingPunct="1">
              <a:spcAft>
                <a:spcPts val="0"/>
              </a:spcAft>
              <a:buFont typeface="Arial" pitchFamily="34" charset="0"/>
              <a:buNone/>
              <a:defRPr/>
            </a:pPr>
            <a:r>
              <a:rPr lang="it-IT" sz="2400" b="1" dirty="0" smtClean="0">
                <a:solidFill>
                  <a:srgbClr val="FF0000"/>
                </a:solidFill>
                <a:latin typeface="Book Antiqua" panose="02040602050305030304" pitchFamily="18" charset="0"/>
              </a:rPr>
              <a:t>in materia di imposte sui redditi </a:t>
            </a:r>
          </a:p>
          <a:p>
            <a:pPr algn="ctr" eaLnBrk="1" fontAlgn="auto" hangingPunct="1">
              <a:spcAft>
                <a:spcPts val="0"/>
              </a:spcAft>
              <a:buFont typeface="Arial" pitchFamily="34" charset="0"/>
              <a:buNone/>
              <a:defRPr/>
            </a:pPr>
            <a:r>
              <a:rPr lang="it-IT" sz="2400" b="1" dirty="0" smtClean="0">
                <a:solidFill>
                  <a:srgbClr val="FF0000"/>
                </a:solidFill>
                <a:latin typeface="Book Antiqua" panose="02040602050305030304" pitchFamily="18" charset="0"/>
              </a:rPr>
              <a:t>e sul valore aggiunto</a:t>
            </a:r>
            <a:endParaRPr lang="it-IT" sz="2400" dirty="0" smtClean="0">
              <a:solidFill>
                <a:srgbClr val="FF0000"/>
              </a:solidFill>
              <a:latin typeface="Book Antiqua" panose="02040602050305030304" pitchFamily="18" charset="0"/>
            </a:endParaRPr>
          </a:p>
          <a:p>
            <a:pPr algn="ctr" eaLnBrk="1" fontAlgn="auto" hangingPunct="1">
              <a:spcAft>
                <a:spcPts val="0"/>
              </a:spcAft>
              <a:buFont typeface="Arial" charset="0"/>
              <a:buNone/>
              <a:defRPr/>
            </a:pPr>
            <a:endParaRPr lang="it-IT" sz="2400" dirty="0" smtClean="0">
              <a:latin typeface="Book Antiqua" panose="02040602050305030304" pitchFamily="18" charset="0"/>
            </a:endParaRPr>
          </a:p>
          <a:p>
            <a:pPr algn="ctr" eaLnBrk="1" fontAlgn="auto" hangingPunct="1">
              <a:spcAft>
                <a:spcPts val="0"/>
              </a:spcAft>
              <a:buFont typeface="Arial" pitchFamily="34" charset="0"/>
              <a:buNone/>
              <a:defRPr/>
            </a:pPr>
            <a:r>
              <a:rPr lang="it-IT" sz="2400" b="1" dirty="0" smtClean="0">
                <a:latin typeface="Book Antiqua" panose="02040602050305030304" pitchFamily="18" charset="0"/>
              </a:rPr>
              <a:t>Titolo II – Capo I – Fattispecie Delittuose (Artt. da 2 a 5)</a:t>
            </a:r>
          </a:p>
          <a:p>
            <a:pPr algn="ctr" eaLnBrk="1" fontAlgn="auto" hangingPunct="1">
              <a:spcAft>
                <a:spcPts val="0"/>
              </a:spcAft>
              <a:buFont typeface="Arial" pitchFamily="34" charset="0"/>
              <a:buNone/>
              <a:defRPr/>
            </a:pPr>
            <a:r>
              <a:rPr lang="it-IT" sz="2400" b="1" dirty="0" smtClean="0">
                <a:latin typeface="Book Antiqua" panose="02040602050305030304" pitchFamily="18" charset="0"/>
              </a:rPr>
              <a:t> </a:t>
            </a:r>
          </a:p>
          <a:p>
            <a:pPr algn="ctr" eaLnBrk="1" fontAlgn="auto" hangingPunct="1">
              <a:spcAft>
                <a:spcPts val="0"/>
              </a:spcAft>
              <a:buFont typeface="Arial" pitchFamily="34" charset="0"/>
              <a:buNone/>
              <a:defRPr/>
            </a:pPr>
            <a:r>
              <a:rPr lang="it-IT" sz="2400" b="1" dirty="0" smtClean="0">
                <a:solidFill>
                  <a:srgbClr val="FF0000"/>
                </a:solidFill>
                <a:latin typeface="Book Antiqua" panose="02040602050305030304" pitchFamily="18" charset="0"/>
              </a:rPr>
              <a:t>Tutela dell’interesse patrimoniale dello Stato </a:t>
            </a:r>
          </a:p>
          <a:p>
            <a:pPr algn="ctr" eaLnBrk="1" fontAlgn="auto" hangingPunct="1">
              <a:spcAft>
                <a:spcPts val="0"/>
              </a:spcAft>
              <a:buFont typeface="Arial" pitchFamily="34" charset="0"/>
              <a:buNone/>
              <a:defRPr/>
            </a:pPr>
            <a:r>
              <a:rPr lang="it-IT" sz="2400" b="1" dirty="0" smtClean="0">
                <a:solidFill>
                  <a:srgbClr val="FF0000"/>
                </a:solidFill>
                <a:latin typeface="Book Antiqua" panose="02040602050305030304" pitchFamily="18" charset="0"/>
              </a:rPr>
              <a:t>alla corretta percezione dei tributi</a:t>
            </a:r>
            <a:endParaRPr lang="it-IT" sz="2400" dirty="0" smtClean="0">
              <a:solidFill>
                <a:srgbClr val="FF0000"/>
              </a:solidFill>
              <a:latin typeface="Book Antiqua" panose="02040602050305030304" pitchFamily="18" charset="0"/>
            </a:endParaRPr>
          </a:p>
          <a:p>
            <a:pPr algn="ctr" eaLnBrk="1" fontAlgn="auto" hangingPunct="1">
              <a:spcAft>
                <a:spcPts val="0"/>
              </a:spcAft>
              <a:buFont typeface="Arial" pitchFamily="34" charset="0"/>
              <a:buNone/>
              <a:defRPr/>
            </a:pPr>
            <a:endParaRPr lang="it-IT" dirty="0" smtClean="0"/>
          </a:p>
          <a:p>
            <a:pPr eaLnBrk="1" fontAlgn="auto" hangingPunct="1">
              <a:spcAft>
                <a:spcPts val="0"/>
              </a:spcAft>
              <a:buFont typeface="Arial" pitchFamily="34" charset="0"/>
              <a:buChar char="•"/>
              <a:defRPr/>
            </a:pPr>
            <a:endParaRPr lang="it-IT" dirty="0"/>
          </a:p>
          <a:p>
            <a:pPr marL="0" indent="0" eaLnBrk="1" fontAlgn="auto" hangingPunct="1">
              <a:spcAft>
                <a:spcPts val="0"/>
              </a:spcAft>
              <a:buNone/>
              <a:defRPr/>
            </a:pPr>
            <a:endParaRPr lang="it-IT" dirty="0" smtClean="0"/>
          </a:p>
        </p:txBody>
      </p:sp>
      <p:sp>
        <p:nvSpPr>
          <p:cNvPr id="2" name="Segnaposto numero diapositiva 1"/>
          <p:cNvSpPr>
            <a:spLocks noGrp="1"/>
          </p:cNvSpPr>
          <p:nvPr>
            <p:ph type="sldNum" sz="quarter" idx="12"/>
          </p:nvPr>
        </p:nvSpPr>
        <p:spPr/>
        <p:txBody>
          <a:bodyPr/>
          <a:lstStyle/>
          <a:p>
            <a:pPr>
              <a:defRPr/>
            </a:pPr>
            <a:fld id="{43F42827-EB4D-45C7-9FDA-752BF57ACE09}" type="slidenum">
              <a:rPr lang="it-IT" smtClean="0"/>
              <a:pPr>
                <a:defRPr/>
              </a:pPr>
              <a:t>2</a:t>
            </a:fld>
            <a:endParaRPr lang="it-IT"/>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259632" y="836712"/>
            <a:ext cx="7128792" cy="5760640"/>
          </a:xfrm>
        </p:spPr>
        <p:txBody>
          <a:bodyPr rtlCol="0">
            <a:noAutofit/>
          </a:bodyPr>
          <a:lstStyle/>
          <a:p>
            <a:pPr algn="just" eaLnBrk="1" fontAlgn="auto" hangingPunct="1">
              <a:spcAft>
                <a:spcPts val="0"/>
              </a:spcAft>
              <a:defRPr/>
            </a:pPr>
            <a:r>
              <a:rPr lang="it-IT" sz="2400" b="1" dirty="0" smtClean="0">
                <a:solidFill>
                  <a:schemeClr val="accent1"/>
                </a:solidFill>
                <a:latin typeface="Book Antiqua" panose="02040602050305030304" pitchFamily="18" charset="0"/>
              </a:rPr>
              <a:t>Elementi attivi:</a:t>
            </a:r>
            <a:r>
              <a:rPr lang="it-IT" sz="2400" dirty="0" smtClean="0">
                <a:solidFill>
                  <a:schemeClr val="tx1"/>
                </a:solidFill>
                <a:latin typeface="Book Antiqua" panose="02040602050305030304" pitchFamily="18" charset="0"/>
              </a:rPr>
              <a:t> voci che determinano un decremento della base imponibile rilevante ai fini dell’imposta sui redditi o sul valore aggiunto</a:t>
            </a:r>
          </a:p>
          <a:p>
            <a:pPr algn="just" eaLnBrk="1" fontAlgn="auto" hangingPunct="1">
              <a:spcAft>
                <a:spcPts val="0"/>
              </a:spcAft>
              <a:defRPr/>
            </a:pPr>
            <a:r>
              <a:rPr lang="it-IT" sz="2400" b="1" dirty="0" smtClean="0">
                <a:solidFill>
                  <a:schemeClr val="accent1"/>
                </a:solidFill>
                <a:latin typeface="Book Antiqua" panose="02040602050305030304" pitchFamily="18" charset="0"/>
              </a:rPr>
              <a:t>Effettività dell’elemento attivo: </a:t>
            </a:r>
            <a:r>
              <a:rPr lang="it-IT" sz="2400" dirty="0" smtClean="0">
                <a:solidFill>
                  <a:schemeClr val="tx1"/>
                </a:solidFill>
                <a:latin typeface="Book Antiqua" panose="02040602050305030304" pitchFamily="18" charset="0"/>
              </a:rPr>
              <a:t>grandezza fiscalmente rilevante che deriva direttamente dal vero, ovvero, riscontrabile in </a:t>
            </a:r>
            <a:r>
              <a:rPr lang="it-IT" sz="2400" i="1" dirty="0" smtClean="0">
                <a:solidFill>
                  <a:schemeClr val="tx1"/>
                </a:solidFill>
                <a:latin typeface="Book Antiqua" panose="02040602050305030304" pitchFamily="18" charset="0"/>
              </a:rPr>
              <a:t>rerum natura</a:t>
            </a:r>
          </a:p>
          <a:p>
            <a:pPr algn="just" eaLnBrk="1" fontAlgn="auto" hangingPunct="1">
              <a:spcAft>
                <a:spcPts val="0"/>
              </a:spcAft>
              <a:defRPr/>
            </a:pPr>
            <a:r>
              <a:rPr lang="it-IT" sz="2400" b="1" dirty="0" err="1" smtClean="0">
                <a:solidFill>
                  <a:schemeClr val="accent1"/>
                </a:solidFill>
                <a:latin typeface="Book Antiqua" panose="02040602050305030304" pitchFamily="18" charset="0"/>
              </a:rPr>
              <a:t>Fittizietà</a:t>
            </a:r>
            <a:r>
              <a:rPr lang="it-IT" sz="2400" b="1" dirty="0" smtClean="0">
                <a:solidFill>
                  <a:schemeClr val="accent1"/>
                </a:solidFill>
                <a:latin typeface="Book Antiqua" panose="02040602050305030304" pitchFamily="18" charset="0"/>
              </a:rPr>
              <a:t> dell’elemento passivo:</a:t>
            </a:r>
            <a:r>
              <a:rPr lang="it-IT" sz="2400" dirty="0" smtClean="0">
                <a:solidFill>
                  <a:schemeClr val="tx1"/>
                </a:solidFill>
                <a:latin typeface="Book Antiqua" panose="02040602050305030304" pitchFamily="18" charset="0"/>
              </a:rPr>
              <a:t> inesistenza storica del componente negativo indicato nella dichiarazione annuale d’imposta</a:t>
            </a:r>
          </a:p>
          <a:p>
            <a:pPr algn="just" eaLnBrk="1" fontAlgn="auto" hangingPunct="1">
              <a:spcAft>
                <a:spcPts val="0"/>
              </a:spcAft>
              <a:defRPr/>
            </a:pPr>
            <a:r>
              <a:rPr lang="it-IT" sz="2400" b="1" dirty="0" smtClean="0">
                <a:solidFill>
                  <a:srgbClr val="FF0000"/>
                </a:solidFill>
                <a:latin typeface="Book Antiqua" panose="02040602050305030304" pitchFamily="18" charset="0"/>
              </a:rPr>
              <a:t>Esclusione del rilievo di elementi derivanti da un’inesatta applicazione della normativa fiscale</a:t>
            </a:r>
            <a:r>
              <a:rPr lang="it-IT" sz="2400" dirty="0" smtClean="0">
                <a:solidFill>
                  <a:schemeClr val="tx1"/>
                </a:solidFill>
                <a:latin typeface="Book Antiqua" panose="02040602050305030304" pitchFamily="18" charset="0"/>
              </a:rPr>
              <a:t> (componenti passivi esistenti - ma non inerenti o non di competenza -)</a:t>
            </a:r>
            <a:endParaRPr lang="it-IT" sz="2400" dirty="0">
              <a:solidFill>
                <a:schemeClr val="tx1"/>
              </a:solidFill>
              <a:latin typeface="Book Antiqua" panose="02040602050305030304" pitchFamily="18" charset="0"/>
            </a:endParaRPr>
          </a:p>
        </p:txBody>
      </p:sp>
      <p:sp>
        <p:nvSpPr>
          <p:cNvPr id="2" name="Segnaposto numero diapositiva 1"/>
          <p:cNvSpPr>
            <a:spLocks noGrp="1"/>
          </p:cNvSpPr>
          <p:nvPr>
            <p:ph type="sldNum" sz="quarter" idx="12"/>
          </p:nvPr>
        </p:nvSpPr>
        <p:spPr/>
        <p:txBody>
          <a:bodyPr/>
          <a:lstStyle/>
          <a:p>
            <a:pPr>
              <a:defRPr/>
            </a:pPr>
            <a:fld id="{4294FD73-925A-4540-847F-384899767195}" type="slidenum">
              <a:rPr lang="it-IT" smtClean="0"/>
              <a:pPr>
                <a:defRPr/>
              </a:pPr>
              <a:t>20</a:t>
            </a:fld>
            <a:endParaRPr lang="it-IT"/>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Segnaposto contenuto 2"/>
          <p:cNvSpPr>
            <a:spLocks noGrp="1"/>
          </p:cNvSpPr>
          <p:nvPr>
            <p:ph idx="1"/>
          </p:nvPr>
        </p:nvSpPr>
        <p:spPr>
          <a:xfrm>
            <a:off x="395536" y="548680"/>
            <a:ext cx="8229600" cy="5678091"/>
          </a:xfrm>
        </p:spPr>
        <p:txBody>
          <a:bodyPr/>
          <a:lstStyle/>
          <a:p>
            <a:pPr algn="just" eaLnBrk="1" hangingPunct="1"/>
            <a:endParaRPr lang="it-IT" sz="2400" dirty="0" smtClean="0">
              <a:latin typeface="Book Antiqua" panose="02040602050305030304" pitchFamily="18" charset="0"/>
            </a:endParaRPr>
          </a:p>
          <a:p>
            <a:pPr algn="just" eaLnBrk="1" hangingPunct="1"/>
            <a:r>
              <a:rPr lang="it-IT" sz="2400" b="1" dirty="0" smtClean="0">
                <a:solidFill>
                  <a:schemeClr val="accent1"/>
                </a:solidFill>
                <a:latin typeface="Book Antiqua" panose="02040602050305030304" pitchFamily="18" charset="0"/>
              </a:rPr>
              <a:t>Indicazione di costi non inerenti – effettivamente sostenuti - ma accompagnati dalla formazione di falsificazioni materiali</a:t>
            </a:r>
          </a:p>
          <a:p>
            <a:pPr algn="just" eaLnBrk="1" hangingPunct="1"/>
            <a:r>
              <a:rPr lang="it-IT" sz="2400" dirty="0" smtClean="0">
                <a:latin typeface="Book Antiqua" panose="02040602050305030304" pitchFamily="18" charset="0"/>
              </a:rPr>
              <a:t>Spese personali dell’amministratore di società indicate nella dichiarazione annuale d’imposta come inerenti allo svolgimento dell’attività d’impresa </a:t>
            </a:r>
          </a:p>
          <a:p>
            <a:pPr algn="just" eaLnBrk="1" hangingPunct="1"/>
            <a:r>
              <a:rPr lang="it-IT" sz="2400" b="1" dirty="0" smtClean="0">
                <a:solidFill>
                  <a:srgbClr val="FF0000"/>
                </a:solidFill>
                <a:latin typeface="Book Antiqua" panose="02040602050305030304" pitchFamily="18" charset="0"/>
              </a:rPr>
              <a:t>Fatturazione delle spese diretta all’impresa e costo effettivamente sostenuto dalla società </a:t>
            </a:r>
            <a:r>
              <a:rPr lang="it-IT" sz="2400" dirty="0" smtClean="0">
                <a:latin typeface="Book Antiqua" panose="02040602050305030304" pitchFamily="18" charset="0"/>
              </a:rPr>
              <a:t>→ indeducibilità per mancata inerenza del costo (illecito amministrativo)</a:t>
            </a:r>
          </a:p>
          <a:p>
            <a:pPr algn="just" eaLnBrk="1" hangingPunct="1"/>
            <a:r>
              <a:rPr lang="it-IT" sz="2400" b="1" dirty="0" smtClean="0">
                <a:solidFill>
                  <a:srgbClr val="FF0000"/>
                </a:solidFill>
                <a:latin typeface="Book Antiqua" panose="02040602050305030304" pitchFamily="18" charset="0"/>
              </a:rPr>
              <a:t>Non inerenza del costo e formazione di documentazione falsa tale da rappresentare l’imputazione della spesa in capo all’impresa </a:t>
            </a:r>
            <a:r>
              <a:rPr lang="it-IT" sz="2400" dirty="0" smtClean="0">
                <a:latin typeface="Book Antiqua" panose="02040602050305030304" pitchFamily="18" charset="0"/>
              </a:rPr>
              <a:t>→ (illecito penale)</a:t>
            </a:r>
          </a:p>
        </p:txBody>
      </p:sp>
      <p:sp>
        <p:nvSpPr>
          <p:cNvPr id="2" name="Segnaposto numero diapositiva 1"/>
          <p:cNvSpPr>
            <a:spLocks noGrp="1"/>
          </p:cNvSpPr>
          <p:nvPr>
            <p:ph type="sldNum" sz="quarter" idx="12"/>
          </p:nvPr>
        </p:nvSpPr>
        <p:spPr/>
        <p:txBody>
          <a:bodyPr/>
          <a:lstStyle/>
          <a:p>
            <a:pPr>
              <a:defRPr/>
            </a:pPr>
            <a:fld id="{43F42827-EB4D-45C7-9FDA-752BF57ACE09}" type="slidenum">
              <a:rPr lang="it-IT" smtClean="0"/>
              <a:pPr>
                <a:defRPr/>
              </a:pPr>
              <a:t>21</a:t>
            </a:fld>
            <a:endParaRPr lang="it-IT"/>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pPr>
              <a:defRPr/>
            </a:pPr>
            <a:fld id="{43F42827-EB4D-45C7-9FDA-752BF57ACE09}" type="slidenum">
              <a:rPr lang="it-IT" smtClean="0"/>
              <a:pPr>
                <a:defRPr/>
              </a:pPr>
              <a:t>22</a:t>
            </a:fld>
            <a:endParaRPr lang="it-IT"/>
          </a:p>
        </p:txBody>
      </p:sp>
      <p:sp>
        <p:nvSpPr>
          <p:cNvPr id="7" name="Rettangolo 6"/>
          <p:cNvSpPr/>
          <p:nvPr/>
        </p:nvSpPr>
        <p:spPr>
          <a:xfrm>
            <a:off x="827584" y="908720"/>
            <a:ext cx="7542584" cy="5386090"/>
          </a:xfrm>
          <a:prstGeom prst="rect">
            <a:avLst/>
          </a:prstGeom>
        </p:spPr>
        <p:txBody>
          <a:bodyPr wrap="square">
            <a:spAutoFit/>
          </a:bodyPr>
          <a:lstStyle/>
          <a:p>
            <a:pPr algn="just" eaLnBrk="1" hangingPunct="1"/>
            <a:endParaRPr lang="it-IT" sz="2400" b="1" dirty="0" smtClean="0">
              <a:latin typeface="Book Antiqua" panose="02040602050305030304" pitchFamily="18" charset="0"/>
            </a:endParaRPr>
          </a:p>
          <a:p>
            <a:pPr algn="ctr" eaLnBrk="1" hangingPunct="1"/>
            <a:r>
              <a:rPr lang="it-IT" sz="2800" b="1" dirty="0" smtClean="0">
                <a:solidFill>
                  <a:schemeClr val="accent1"/>
                </a:solidFill>
                <a:latin typeface="Book Antiqua" panose="02040602050305030304" pitchFamily="18" charset="0"/>
              </a:rPr>
              <a:t>Superamento contestuale </a:t>
            </a:r>
          </a:p>
          <a:p>
            <a:pPr algn="ctr" eaLnBrk="1" hangingPunct="1"/>
            <a:r>
              <a:rPr lang="it-IT" sz="2800" b="1" dirty="0" smtClean="0">
                <a:solidFill>
                  <a:schemeClr val="accent1"/>
                </a:solidFill>
                <a:latin typeface="Book Antiqua" panose="02040602050305030304" pitchFamily="18" charset="0"/>
              </a:rPr>
              <a:t>delle soglie </a:t>
            </a:r>
            <a:r>
              <a:rPr lang="it-IT" sz="2800" b="1" dirty="0">
                <a:solidFill>
                  <a:schemeClr val="accent1"/>
                </a:solidFill>
                <a:latin typeface="Book Antiqua" panose="02040602050305030304" pitchFamily="18" charset="0"/>
              </a:rPr>
              <a:t>di punibilità del fatto tipico</a:t>
            </a:r>
          </a:p>
          <a:p>
            <a:pPr algn="just" eaLnBrk="1" hangingPunct="1"/>
            <a:endParaRPr lang="it-IT" sz="2400" dirty="0" smtClean="0">
              <a:latin typeface="Book Antiqua" panose="02040602050305030304" pitchFamily="18" charset="0"/>
            </a:endParaRPr>
          </a:p>
          <a:p>
            <a:pPr algn="ctr" eaLnBrk="1" hangingPunct="1"/>
            <a:r>
              <a:rPr lang="it-IT" sz="2400" dirty="0" smtClean="0">
                <a:latin typeface="Book Antiqua" panose="02040602050305030304" pitchFamily="18" charset="0"/>
              </a:rPr>
              <a:t>- Evasione d’imposta </a:t>
            </a:r>
            <a:r>
              <a:rPr lang="it-IT" sz="2400" dirty="0">
                <a:latin typeface="Book Antiqua" panose="02040602050305030304" pitchFamily="18" charset="0"/>
              </a:rPr>
              <a:t>superiore </a:t>
            </a:r>
            <a:r>
              <a:rPr lang="it-IT" sz="2400" dirty="0" smtClean="0">
                <a:latin typeface="Book Antiqua" panose="02040602050305030304" pitchFamily="18" charset="0"/>
              </a:rPr>
              <a:t>ad </a:t>
            </a:r>
            <a:r>
              <a:rPr lang="it-IT" sz="2400" dirty="0">
                <a:latin typeface="Book Antiqua" panose="02040602050305030304" pitchFamily="18" charset="0"/>
              </a:rPr>
              <a:t>Euro </a:t>
            </a:r>
            <a:r>
              <a:rPr lang="it-IT" sz="2400" dirty="0" smtClean="0">
                <a:latin typeface="Book Antiqua" panose="02040602050305030304" pitchFamily="18" charset="0"/>
              </a:rPr>
              <a:t>30.000,00</a:t>
            </a:r>
          </a:p>
          <a:p>
            <a:pPr algn="ctr" eaLnBrk="1" hangingPunct="1"/>
            <a:r>
              <a:rPr lang="it-IT" sz="2400" dirty="0">
                <a:latin typeface="Book Antiqua" panose="02040602050305030304" pitchFamily="18" charset="0"/>
              </a:rPr>
              <a:t>(</a:t>
            </a:r>
            <a:r>
              <a:rPr lang="it-IT" sz="2400" dirty="0" smtClean="0">
                <a:latin typeface="Book Antiqua" panose="02040602050305030304" pitchFamily="18" charset="0"/>
              </a:rPr>
              <a:t>v. </a:t>
            </a:r>
            <a:r>
              <a:rPr lang="it-IT" sz="2400" i="1" dirty="0">
                <a:latin typeface="Book Antiqua" panose="02040602050305030304" pitchFamily="18" charset="0"/>
              </a:rPr>
              <a:t>s</a:t>
            </a:r>
            <a:r>
              <a:rPr lang="it-IT" sz="2400" i="1" dirty="0" smtClean="0">
                <a:latin typeface="Book Antiqua" panose="02040602050305030304" pitchFamily="18" charset="0"/>
              </a:rPr>
              <a:t>ub</a:t>
            </a:r>
            <a:r>
              <a:rPr lang="it-IT" sz="2400" dirty="0" smtClean="0">
                <a:latin typeface="Book Antiqua" panose="02040602050305030304" pitchFamily="18" charset="0"/>
              </a:rPr>
              <a:t> art</a:t>
            </a:r>
            <a:r>
              <a:rPr lang="it-IT" sz="2400" dirty="0">
                <a:latin typeface="Book Antiqua" panose="02040602050305030304" pitchFamily="18" charset="0"/>
              </a:rPr>
              <a:t>. 1, comma primo, </a:t>
            </a:r>
            <a:r>
              <a:rPr lang="it-IT" sz="2400" dirty="0" err="1">
                <a:latin typeface="Book Antiqua" panose="02040602050305030304" pitchFamily="18" charset="0"/>
              </a:rPr>
              <a:t>lett</a:t>
            </a:r>
            <a:r>
              <a:rPr lang="it-IT" sz="2400" dirty="0">
                <a:latin typeface="Book Antiqua" panose="02040602050305030304" pitchFamily="18" charset="0"/>
              </a:rPr>
              <a:t>. </a:t>
            </a:r>
            <a:r>
              <a:rPr lang="it-IT" sz="2400" dirty="0" smtClean="0">
                <a:latin typeface="Book Antiqua" panose="02040602050305030304" pitchFamily="18" charset="0"/>
              </a:rPr>
              <a:t>f, </a:t>
            </a:r>
            <a:r>
              <a:rPr lang="it-IT" sz="2400" dirty="0">
                <a:latin typeface="Book Antiqua" panose="02040602050305030304" pitchFamily="18" charset="0"/>
              </a:rPr>
              <a:t>D. </a:t>
            </a:r>
            <a:r>
              <a:rPr lang="it-IT" sz="2400" dirty="0" err="1" smtClean="0">
                <a:latin typeface="Book Antiqua" panose="02040602050305030304" pitchFamily="18" charset="0"/>
              </a:rPr>
              <a:t>Lvo</a:t>
            </a:r>
            <a:r>
              <a:rPr lang="it-IT" sz="2400" dirty="0" smtClean="0">
                <a:latin typeface="Book Antiqua" panose="02040602050305030304" pitchFamily="18" charset="0"/>
              </a:rPr>
              <a:t> 2000/74)</a:t>
            </a:r>
            <a:endParaRPr lang="it-IT" sz="2400" dirty="0">
              <a:latin typeface="Book Antiqua" panose="02040602050305030304" pitchFamily="18" charset="0"/>
            </a:endParaRPr>
          </a:p>
          <a:p>
            <a:pPr algn="ctr" eaLnBrk="1" hangingPunct="1"/>
            <a:endParaRPr lang="it-IT" sz="2400" dirty="0" smtClean="0">
              <a:latin typeface="Book Antiqua" panose="02040602050305030304" pitchFamily="18" charset="0"/>
            </a:endParaRPr>
          </a:p>
          <a:p>
            <a:pPr algn="ctr" eaLnBrk="1" hangingPunct="1"/>
            <a:r>
              <a:rPr lang="it-IT" sz="2400" dirty="0" smtClean="0">
                <a:latin typeface="Book Antiqua" panose="02040602050305030304" pitchFamily="18" charset="0"/>
              </a:rPr>
              <a:t>- Sottrazione all’imposizione di </a:t>
            </a:r>
            <a:r>
              <a:rPr lang="it-IT" sz="2400" dirty="0">
                <a:latin typeface="Book Antiqua" panose="02040602050305030304" pitchFamily="18" charset="0"/>
              </a:rPr>
              <a:t>elementi attivi </a:t>
            </a:r>
            <a:r>
              <a:rPr lang="it-IT" sz="2400" dirty="0" smtClean="0">
                <a:latin typeface="Book Antiqua" panose="02040602050305030304" pitchFamily="18" charset="0"/>
              </a:rPr>
              <a:t>effettivi, anche </a:t>
            </a:r>
            <a:r>
              <a:rPr lang="it-IT" sz="2400" dirty="0">
                <a:latin typeface="Book Antiqua" panose="02040602050305030304" pitchFamily="18" charset="0"/>
              </a:rPr>
              <a:t>mediante indicazione di elementi passivi fittizi, </a:t>
            </a:r>
            <a:r>
              <a:rPr lang="it-IT" sz="2400" dirty="0" smtClean="0">
                <a:latin typeface="Book Antiqua" panose="02040602050305030304" pitchFamily="18" charset="0"/>
              </a:rPr>
              <a:t>superiore al 5% dell’ammontare </a:t>
            </a:r>
            <a:r>
              <a:rPr lang="it-IT" sz="2400" dirty="0">
                <a:latin typeface="Book Antiqua" panose="02040602050305030304" pitchFamily="18" charset="0"/>
              </a:rPr>
              <a:t>complessivo degli elementi attivi indicati in dichiarazione, o, comunque</a:t>
            </a:r>
            <a:r>
              <a:rPr lang="it-IT" sz="2400" dirty="0" smtClean="0">
                <a:latin typeface="Book Antiqua" panose="02040602050305030304" pitchFamily="18" charset="0"/>
              </a:rPr>
              <a:t>, </a:t>
            </a:r>
            <a:r>
              <a:rPr lang="it-IT" sz="2400" dirty="0">
                <a:latin typeface="Book Antiqua" panose="02040602050305030304" pitchFamily="18" charset="0"/>
              </a:rPr>
              <a:t>superiore </a:t>
            </a:r>
            <a:r>
              <a:rPr lang="it-IT" sz="2400" dirty="0" smtClean="0">
                <a:latin typeface="Book Antiqua" panose="02040602050305030304" pitchFamily="18" charset="0"/>
              </a:rPr>
              <a:t>ad Euro 1.000.000,00</a:t>
            </a:r>
            <a:endParaRPr lang="it-IT" sz="2400" dirty="0">
              <a:latin typeface="Book Antiqua" panose="02040602050305030304" pitchFamily="18" charset="0"/>
            </a:endParaRPr>
          </a:p>
          <a:p>
            <a:pPr algn="just" eaLnBrk="1" hangingPunct="1"/>
            <a:endParaRPr lang="it-IT" sz="2400" b="1" dirty="0" smtClean="0">
              <a:latin typeface="Book Antiqua" panose="02040602050305030304"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olo 1"/>
          <p:cNvSpPr>
            <a:spLocks noGrp="1"/>
          </p:cNvSpPr>
          <p:nvPr>
            <p:ph type="title"/>
          </p:nvPr>
        </p:nvSpPr>
        <p:spPr>
          <a:xfrm>
            <a:off x="467544" y="836712"/>
            <a:ext cx="8229600" cy="1498178"/>
          </a:xfrm>
        </p:spPr>
        <p:txBody>
          <a:bodyPr/>
          <a:lstStyle/>
          <a:p>
            <a:pPr eaLnBrk="1" hangingPunct="1"/>
            <a:r>
              <a:rPr lang="it-IT" sz="2800" dirty="0" smtClean="0"/>
              <a:t/>
            </a:r>
            <a:br>
              <a:rPr lang="it-IT" sz="2800" dirty="0" smtClean="0"/>
            </a:br>
            <a:r>
              <a:rPr lang="it-IT" sz="2800" dirty="0" smtClean="0"/>
              <a:t/>
            </a:r>
            <a:br>
              <a:rPr lang="it-IT" sz="2800" dirty="0" smtClean="0"/>
            </a:br>
            <a:r>
              <a:rPr lang="it-IT" sz="2800" b="1" dirty="0" smtClean="0">
                <a:solidFill>
                  <a:srgbClr val="FF0000"/>
                </a:solidFill>
                <a:latin typeface="Book Antiqua" panose="02040602050305030304" pitchFamily="18" charset="0"/>
              </a:rPr>
              <a:t>Dolo specifico </a:t>
            </a:r>
            <a:r>
              <a:rPr lang="it-IT" sz="2800" b="1" dirty="0">
                <a:solidFill>
                  <a:srgbClr val="FF0000"/>
                </a:solidFill>
                <a:latin typeface="Book Antiqua" panose="02040602050305030304" pitchFamily="18" charset="0"/>
              </a:rPr>
              <a:t>di evasione</a:t>
            </a:r>
            <a:br>
              <a:rPr lang="it-IT" sz="2800" b="1" dirty="0">
                <a:solidFill>
                  <a:srgbClr val="FF0000"/>
                </a:solidFill>
                <a:latin typeface="Book Antiqua" panose="02040602050305030304" pitchFamily="18" charset="0"/>
              </a:rPr>
            </a:br>
            <a:r>
              <a:rPr lang="it-IT" sz="2800" b="1" dirty="0">
                <a:solidFill>
                  <a:srgbClr val="FF0000"/>
                </a:solidFill>
                <a:latin typeface="Book Antiqua" panose="02040602050305030304" pitchFamily="18" charset="0"/>
              </a:rPr>
              <a:t>Art. 1, comma primo, </a:t>
            </a:r>
            <a:r>
              <a:rPr lang="it-IT" sz="2800" b="1" dirty="0" err="1">
                <a:solidFill>
                  <a:srgbClr val="FF0000"/>
                </a:solidFill>
                <a:latin typeface="Book Antiqua" panose="02040602050305030304" pitchFamily="18" charset="0"/>
              </a:rPr>
              <a:t>lett</a:t>
            </a:r>
            <a:r>
              <a:rPr lang="it-IT" sz="2800" b="1" dirty="0">
                <a:solidFill>
                  <a:srgbClr val="FF0000"/>
                </a:solidFill>
                <a:latin typeface="Book Antiqua" panose="02040602050305030304" pitchFamily="18" charset="0"/>
              </a:rPr>
              <a:t>. d),</a:t>
            </a:r>
            <a:br>
              <a:rPr lang="it-IT" sz="2800" b="1" dirty="0">
                <a:solidFill>
                  <a:srgbClr val="FF0000"/>
                </a:solidFill>
                <a:latin typeface="Book Antiqua" panose="02040602050305030304" pitchFamily="18" charset="0"/>
              </a:rPr>
            </a:br>
            <a:r>
              <a:rPr lang="it-IT" sz="2800" b="1" dirty="0">
                <a:solidFill>
                  <a:srgbClr val="FF0000"/>
                </a:solidFill>
                <a:latin typeface="Book Antiqua" panose="02040602050305030304" pitchFamily="18" charset="0"/>
              </a:rPr>
              <a:t>D. </a:t>
            </a:r>
            <a:r>
              <a:rPr lang="it-IT" sz="2800" b="1" dirty="0" err="1">
                <a:solidFill>
                  <a:srgbClr val="FF0000"/>
                </a:solidFill>
                <a:latin typeface="Book Antiqua" panose="02040602050305030304" pitchFamily="18" charset="0"/>
              </a:rPr>
              <a:t>Lvo</a:t>
            </a:r>
            <a:r>
              <a:rPr lang="it-IT" sz="2800" b="1" dirty="0">
                <a:solidFill>
                  <a:srgbClr val="FF0000"/>
                </a:solidFill>
                <a:latin typeface="Book Antiqua" panose="02040602050305030304" pitchFamily="18" charset="0"/>
              </a:rPr>
              <a:t> 2000/74</a:t>
            </a:r>
            <a:r>
              <a:rPr lang="it-IT" b="1" dirty="0">
                <a:solidFill>
                  <a:srgbClr val="00B0F0"/>
                </a:solidFill>
              </a:rPr>
              <a:t/>
            </a:r>
            <a:br>
              <a:rPr lang="it-IT" b="1" dirty="0">
                <a:solidFill>
                  <a:srgbClr val="00B0F0"/>
                </a:solidFill>
              </a:rPr>
            </a:br>
            <a:endParaRPr lang="it-IT" b="1" dirty="0" smtClean="0">
              <a:solidFill>
                <a:srgbClr val="00B0F0"/>
              </a:solidFill>
            </a:endParaRPr>
          </a:p>
        </p:txBody>
      </p:sp>
      <p:sp>
        <p:nvSpPr>
          <p:cNvPr id="33795" name="Segnaposto contenuto 2"/>
          <p:cNvSpPr>
            <a:spLocks noGrp="1"/>
          </p:cNvSpPr>
          <p:nvPr>
            <p:ph idx="1"/>
          </p:nvPr>
        </p:nvSpPr>
        <p:spPr>
          <a:xfrm>
            <a:off x="501774" y="2636912"/>
            <a:ext cx="8291512" cy="3168352"/>
          </a:xfrm>
        </p:spPr>
        <p:txBody>
          <a:bodyPr/>
          <a:lstStyle/>
          <a:p>
            <a:pPr marL="0" indent="0" algn="ctr" eaLnBrk="1" hangingPunct="1">
              <a:buNone/>
            </a:pPr>
            <a:endParaRPr lang="it-IT" sz="2400" dirty="0">
              <a:latin typeface="Book Antiqua" panose="02040602050305030304" pitchFamily="18" charset="0"/>
            </a:endParaRPr>
          </a:p>
          <a:p>
            <a:pPr marL="0" indent="0" algn="ctr">
              <a:buNone/>
            </a:pPr>
            <a:endParaRPr lang="it-IT" sz="2400" dirty="0" smtClean="0">
              <a:latin typeface="Book Antiqua" panose="02040602050305030304" pitchFamily="18" charset="0"/>
            </a:endParaRPr>
          </a:p>
          <a:p>
            <a:pPr marL="0" indent="0" algn="ctr">
              <a:buNone/>
            </a:pPr>
            <a:r>
              <a:rPr lang="it-IT" sz="2400" dirty="0" smtClean="0">
                <a:latin typeface="Book Antiqua" panose="02040602050305030304" pitchFamily="18" charset="0"/>
              </a:rPr>
              <a:t>- Finalità </a:t>
            </a:r>
            <a:r>
              <a:rPr lang="it-IT" sz="2400" dirty="0">
                <a:latin typeface="Book Antiqua" panose="02040602050305030304" pitchFamily="18" charset="0"/>
              </a:rPr>
              <a:t>del contribuente </a:t>
            </a:r>
            <a:r>
              <a:rPr lang="it-IT" sz="2400" b="1" dirty="0">
                <a:solidFill>
                  <a:schemeClr val="accent1"/>
                </a:solidFill>
                <a:latin typeface="Book Antiqua" panose="02040602050305030304" pitchFamily="18" charset="0"/>
              </a:rPr>
              <a:t>specificamente</a:t>
            </a:r>
            <a:r>
              <a:rPr lang="it-IT" sz="2400" dirty="0">
                <a:latin typeface="Book Antiqua" panose="02040602050305030304" pitchFamily="18" charset="0"/>
              </a:rPr>
              <a:t> diretta all’evasione delle imposte sui redditi o sul valore aggiunto</a:t>
            </a:r>
          </a:p>
          <a:p>
            <a:pPr marL="0" indent="0" algn="ctr">
              <a:buNone/>
            </a:pPr>
            <a:r>
              <a:rPr lang="it-IT" sz="2400" dirty="0" smtClean="0">
                <a:latin typeface="Book Antiqua" panose="02040602050305030304" pitchFamily="18" charset="0"/>
              </a:rPr>
              <a:t>-  Coscienza e volontà del superamento contestuale di entrambe le soglie di punibilità del fatto/tipico</a:t>
            </a:r>
          </a:p>
        </p:txBody>
      </p:sp>
      <p:sp>
        <p:nvSpPr>
          <p:cNvPr id="2" name="Segnaposto numero diapositiva 1"/>
          <p:cNvSpPr>
            <a:spLocks noGrp="1"/>
          </p:cNvSpPr>
          <p:nvPr>
            <p:ph type="sldNum" sz="quarter" idx="12"/>
          </p:nvPr>
        </p:nvSpPr>
        <p:spPr/>
        <p:txBody>
          <a:bodyPr/>
          <a:lstStyle/>
          <a:p>
            <a:pPr>
              <a:defRPr/>
            </a:pPr>
            <a:fld id="{43F42827-EB4D-45C7-9FDA-752BF57ACE09}" type="slidenum">
              <a:rPr lang="it-IT" smtClean="0"/>
              <a:pPr>
                <a:defRPr/>
              </a:pPr>
              <a:t>23</a:t>
            </a:fld>
            <a:endParaRPr lang="it-IT"/>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p:cNvSpPr>
          <p:nvPr/>
        </p:nvSpPr>
        <p:spPr>
          <a:xfrm>
            <a:off x="457200" y="274638"/>
            <a:ext cx="8229600" cy="1642194"/>
          </a:xfrm>
          <a:prstGeom prst="rect">
            <a:avLst/>
          </a:prstGeom>
        </p:spPr>
        <p:txBody>
          <a:bodyPr/>
          <a:lstStyle/>
          <a:p>
            <a:pPr algn="ctr">
              <a:defRPr/>
            </a:pPr>
            <a:endParaRPr lang="it-IT" sz="2800" b="1" dirty="0" smtClean="0">
              <a:solidFill>
                <a:schemeClr val="accent1"/>
              </a:solidFill>
              <a:latin typeface="Book Antiqua" panose="02040602050305030304" pitchFamily="18" charset="0"/>
            </a:endParaRPr>
          </a:p>
          <a:p>
            <a:pPr algn="ctr">
              <a:defRPr/>
            </a:pPr>
            <a:r>
              <a:rPr lang="it-IT" sz="2800" b="1" dirty="0" smtClean="0">
                <a:solidFill>
                  <a:schemeClr val="accent1"/>
                </a:solidFill>
                <a:latin typeface="Book Antiqua" panose="02040602050305030304" pitchFamily="18" charset="0"/>
              </a:rPr>
              <a:t>Dichiarazione infedele</a:t>
            </a:r>
          </a:p>
          <a:p>
            <a:pPr algn="ctr">
              <a:defRPr/>
            </a:pPr>
            <a:r>
              <a:rPr lang="it-IT" sz="2800" b="1" dirty="0" smtClean="0">
                <a:solidFill>
                  <a:schemeClr val="accent1"/>
                </a:solidFill>
                <a:latin typeface="Book Antiqua" panose="02040602050305030304" pitchFamily="18" charset="0"/>
                <a:ea typeface="+mj-ea"/>
                <a:cs typeface="+mj-cs"/>
              </a:rPr>
              <a:t>Art. 4 D. </a:t>
            </a:r>
            <a:r>
              <a:rPr lang="it-IT" sz="2800" b="1" dirty="0" err="1" smtClean="0">
                <a:solidFill>
                  <a:schemeClr val="accent1"/>
                </a:solidFill>
                <a:latin typeface="Book Antiqua" panose="02040602050305030304" pitchFamily="18" charset="0"/>
                <a:ea typeface="+mj-ea"/>
                <a:cs typeface="+mj-cs"/>
              </a:rPr>
              <a:t>Lvo</a:t>
            </a:r>
            <a:r>
              <a:rPr lang="it-IT" sz="2800" b="1" dirty="0" smtClean="0">
                <a:solidFill>
                  <a:schemeClr val="accent1"/>
                </a:solidFill>
                <a:latin typeface="Book Antiqua" panose="02040602050305030304" pitchFamily="18" charset="0"/>
                <a:ea typeface="+mj-ea"/>
                <a:cs typeface="+mj-cs"/>
              </a:rPr>
              <a:t> 2000/74</a:t>
            </a:r>
            <a:endParaRPr lang="it-IT" sz="2800" b="1" dirty="0">
              <a:solidFill>
                <a:schemeClr val="accent1"/>
              </a:solidFill>
              <a:latin typeface="+mj-lt"/>
              <a:ea typeface="+mj-ea"/>
              <a:cs typeface="+mj-cs"/>
            </a:endParaRPr>
          </a:p>
        </p:txBody>
      </p:sp>
      <p:sp>
        <p:nvSpPr>
          <p:cNvPr id="3" name="Segnaposto contenuto 2"/>
          <p:cNvSpPr txBox="1">
            <a:spLocks/>
          </p:cNvSpPr>
          <p:nvPr/>
        </p:nvSpPr>
        <p:spPr>
          <a:xfrm>
            <a:off x="419100" y="1772816"/>
            <a:ext cx="8229600" cy="3921299"/>
          </a:xfrm>
          <a:prstGeom prst="rect">
            <a:avLst/>
          </a:prstGeom>
        </p:spPr>
        <p:txBody>
          <a:bodyPr/>
          <a:lstStyle/>
          <a:p>
            <a:pPr algn="just" fontAlgn="auto">
              <a:spcBef>
                <a:spcPct val="20000"/>
              </a:spcBef>
              <a:spcAft>
                <a:spcPts val="0"/>
              </a:spcAft>
              <a:defRPr/>
            </a:pPr>
            <a:endParaRPr lang="it-IT" sz="2400" dirty="0" smtClean="0">
              <a:latin typeface="+mn-lt"/>
              <a:cs typeface="+mn-cs"/>
            </a:endParaRPr>
          </a:p>
          <a:p>
            <a:pPr marL="342900" indent="-342900" algn="just" fontAlgn="auto">
              <a:spcBef>
                <a:spcPct val="20000"/>
              </a:spcBef>
              <a:spcAft>
                <a:spcPts val="0"/>
              </a:spcAft>
              <a:buFont typeface="Arial" pitchFamily="34" charset="0"/>
              <a:buChar char="•"/>
              <a:defRPr/>
            </a:pPr>
            <a:r>
              <a:rPr lang="it-IT" sz="2400" dirty="0" smtClean="0">
                <a:latin typeface="Book Antiqua" panose="02040602050305030304" pitchFamily="18" charset="0"/>
                <a:cs typeface="+mn-cs"/>
              </a:rPr>
              <a:t>Sussidiarietà del reato di dichiarazione infedele rispetto alle ipotesi delittuose </a:t>
            </a:r>
            <a:r>
              <a:rPr lang="it-IT" sz="2400" i="1" dirty="0" smtClean="0">
                <a:latin typeface="Book Antiqua" panose="02040602050305030304" pitchFamily="18" charset="0"/>
                <a:cs typeface="+mn-cs"/>
              </a:rPr>
              <a:t>ex </a:t>
            </a:r>
            <a:r>
              <a:rPr lang="it-IT" sz="2400" dirty="0" smtClean="0">
                <a:latin typeface="Book Antiqua" panose="02040602050305030304" pitchFamily="18" charset="0"/>
                <a:cs typeface="+mn-cs"/>
              </a:rPr>
              <a:t>artt. 2 e 3 D. </a:t>
            </a:r>
            <a:r>
              <a:rPr lang="it-IT" sz="2400" dirty="0" err="1" smtClean="0">
                <a:latin typeface="Book Antiqua" panose="02040602050305030304" pitchFamily="18" charset="0"/>
                <a:cs typeface="+mn-cs"/>
              </a:rPr>
              <a:t>Lvo</a:t>
            </a:r>
            <a:r>
              <a:rPr lang="it-IT" sz="2400" dirty="0" smtClean="0">
                <a:latin typeface="Book Antiqua" panose="02040602050305030304" pitchFamily="18" charset="0"/>
                <a:cs typeface="+mn-cs"/>
              </a:rPr>
              <a:t> 2000/74</a:t>
            </a:r>
          </a:p>
          <a:p>
            <a:pPr marL="342900" indent="-342900" algn="just" fontAlgn="auto">
              <a:spcBef>
                <a:spcPct val="20000"/>
              </a:spcBef>
              <a:spcAft>
                <a:spcPts val="0"/>
              </a:spcAft>
              <a:buFont typeface="Arial" pitchFamily="34" charset="0"/>
              <a:buChar char="•"/>
              <a:defRPr/>
            </a:pPr>
            <a:r>
              <a:rPr lang="it-IT" sz="2400" b="1" dirty="0" smtClean="0">
                <a:solidFill>
                  <a:srgbClr val="FF0000"/>
                </a:solidFill>
                <a:latin typeface="Book Antiqua" panose="02040602050305030304" pitchFamily="18" charset="0"/>
                <a:cs typeface="+mn-cs"/>
              </a:rPr>
              <a:t>Punibilità del mero mendacio – nelle dichiarazioni annuali d’imposta - scevro da connotazioni o comportamenti di natura fraudolenta</a:t>
            </a:r>
          </a:p>
          <a:p>
            <a:pPr marL="342900" indent="-342900" algn="just" fontAlgn="auto">
              <a:spcBef>
                <a:spcPct val="20000"/>
              </a:spcBef>
              <a:spcAft>
                <a:spcPts val="0"/>
              </a:spcAft>
              <a:buFont typeface="Arial" pitchFamily="34" charset="0"/>
              <a:buChar char="•"/>
              <a:defRPr/>
            </a:pPr>
            <a:r>
              <a:rPr lang="it-IT" sz="2400" dirty="0">
                <a:latin typeface="Book Antiqua" panose="02040602050305030304" pitchFamily="18" charset="0"/>
                <a:cs typeface="+mn-cs"/>
              </a:rPr>
              <a:t>S</a:t>
            </a:r>
            <a:r>
              <a:rPr lang="it-IT" sz="2400" dirty="0" smtClean="0">
                <a:latin typeface="Book Antiqua" panose="02040602050305030304" pitchFamily="18" charset="0"/>
                <a:cs typeface="+mn-cs"/>
              </a:rPr>
              <a:t>oggetto attivo: qualsiasi contribuente </a:t>
            </a:r>
            <a:r>
              <a:rPr lang="it-IT" sz="2400" dirty="0">
                <a:latin typeface="Book Antiqua" panose="02040602050305030304" pitchFamily="18" charset="0"/>
                <a:cs typeface="+mn-cs"/>
              </a:rPr>
              <a:t>-</a:t>
            </a:r>
            <a:r>
              <a:rPr lang="it-IT" sz="2400" dirty="0" smtClean="0">
                <a:latin typeface="Book Antiqua" panose="02040602050305030304" pitchFamily="18" charset="0"/>
                <a:cs typeface="+mn-cs"/>
              </a:rPr>
              <a:t> ente, società o persona fisica -</a:t>
            </a:r>
            <a:endParaRPr lang="it-IT" sz="2400" dirty="0">
              <a:latin typeface="Book Antiqua" panose="02040602050305030304" pitchFamily="18" charset="0"/>
              <a:cs typeface="+mn-cs"/>
            </a:endParaRPr>
          </a:p>
        </p:txBody>
      </p:sp>
      <p:sp>
        <p:nvSpPr>
          <p:cNvPr id="4" name="Segnaposto numero diapositiva 3"/>
          <p:cNvSpPr>
            <a:spLocks noGrp="1"/>
          </p:cNvSpPr>
          <p:nvPr>
            <p:ph type="sldNum" sz="quarter" idx="12"/>
          </p:nvPr>
        </p:nvSpPr>
        <p:spPr/>
        <p:txBody>
          <a:bodyPr/>
          <a:lstStyle/>
          <a:p>
            <a:pPr>
              <a:defRPr/>
            </a:pPr>
            <a:fld id="{F3666ECA-B1C5-4C29-916C-CD03F30B3031}" type="slidenum">
              <a:rPr lang="it-IT" smtClean="0"/>
              <a:pPr>
                <a:defRPr/>
              </a:pPr>
              <a:t>24</a:t>
            </a:fld>
            <a:endParaRPr lang="it-IT"/>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olo 1"/>
          <p:cNvSpPr>
            <a:spLocks noGrp="1"/>
          </p:cNvSpPr>
          <p:nvPr>
            <p:ph type="title"/>
          </p:nvPr>
        </p:nvSpPr>
        <p:spPr>
          <a:xfrm>
            <a:off x="457200" y="274638"/>
            <a:ext cx="8229600" cy="1498178"/>
          </a:xfrm>
        </p:spPr>
        <p:txBody>
          <a:bodyPr/>
          <a:lstStyle/>
          <a:p>
            <a:pPr fontAlgn="auto">
              <a:spcAft>
                <a:spcPts val="0"/>
              </a:spcAft>
              <a:defRPr/>
            </a:pPr>
            <a:r>
              <a:rPr lang="it-IT" sz="2800" b="1" dirty="0">
                <a:solidFill>
                  <a:srgbClr val="00B0F0"/>
                </a:solidFill>
                <a:latin typeface="Book Antiqua" panose="02040602050305030304" pitchFamily="18" charset="0"/>
              </a:rPr>
              <a:t>Elemento oggettivo del reato </a:t>
            </a:r>
            <a:br>
              <a:rPr lang="it-IT" sz="2800" b="1" dirty="0">
                <a:solidFill>
                  <a:srgbClr val="00B0F0"/>
                </a:solidFill>
                <a:latin typeface="Book Antiqua" panose="02040602050305030304" pitchFamily="18" charset="0"/>
              </a:rPr>
            </a:br>
            <a:r>
              <a:rPr lang="it-IT" sz="2800" b="1" dirty="0">
                <a:solidFill>
                  <a:srgbClr val="00B0F0"/>
                </a:solidFill>
                <a:latin typeface="Book Antiqua" panose="02040602050305030304" pitchFamily="18" charset="0"/>
              </a:rPr>
              <a:t>e </a:t>
            </a:r>
            <a:r>
              <a:rPr lang="it-IT" sz="2800" b="1" dirty="0" smtClean="0">
                <a:solidFill>
                  <a:srgbClr val="00B0F0"/>
                </a:solidFill>
                <a:latin typeface="Book Antiqua" panose="02040602050305030304" pitchFamily="18" charset="0"/>
              </a:rPr>
              <a:t>condotta punibile</a:t>
            </a:r>
            <a:endParaRPr lang="it-IT" sz="2800" b="1" dirty="0" smtClean="0">
              <a:solidFill>
                <a:srgbClr val="00B0F0"/>
              </a:solidFill>
            </a:endParaRPr>
          </a:p>
        </p:txBody>
      </p:sp>
      <p:sp>
        <p:nvSpPr>
          <p:cNvPr id="35843" name="Segnaposto contenuto 2"/>
          <p:cNvSpPr>
            <a:spLocks noGrp="1"/>
          </p:cNvSpPr>
          <p:nvPr>
            <p:ph idx="1"/>
          </p:nvPr>
        </p:nvSpPr>
        <p:spPr>
          <a:xfrm>
            <a:off x="467544" y="1556792"/>
            <a:ext cx="8229600" cy="4569371"/>
          </a:xfrm>
        </p:spPr>
        <p:txBody>
          <a:bodyPr/>
          <a:lstStyle/>
          <a:p>
            <a:pPr algn="just" eaLnBrk="1" hangingPunct="1">
              <a:buFontTx/>
              <a:buChar char="-"/>
              <a:defRPr/>
            </a:pPr>
            <a:r>
              <a:rPr lang="it-IT" sz="2400" dirty="0" smtClean="0">
                <a:latin typeface="Book Antiqua" panose="02040602050305030304" pitchFamily="18" charset="0"/>
              </a:rPr>
              <a:t>Indicazione nelle dichiarazioni annuali d’imposta di un reddito (a fini IRPEF o IRES) o di una base imponibile (a fini IVA) in misura inferiore a quella reale</a:t>
            </a:r>
          </a:p>
          <a:p>
            <a:pPr algn="just" eaLnBrk="1" hangingPunct="1">
              <a:buFontTx/>
              <a:buChar char="-"/>
              <a:defRPr/>
            </a:pPr>
            <a:r>
              <a:rPr lang="it-IT" sz="2400" dirty="0" smtClean="0">
                <a:latin typeface="Book Antiqua" panose="02040602050305030304" pitchFamily="18" charset="0"/>
              </a:rPr>
              <a:t>Esposizione di elementi attivi per un ammontare inferiore a quello effettivo, ovvero, di </a:t>
            </a:r>
            <a:r>
              <a:rPr lang="it-IT" sz="2400" b="1" dirty="0" smtClean="0">
                <a:solidFill>
                  <a:srgbClr val="FF0000"/>
                </a:solidFill>
                <a:latin typeface="Book Antiqua" panose="02040602050305030304" pitchFamily="18" charset="0"/>
              </a:rPr>
              <a:t>elementi passivi fittizi, in quanto inesistenti in </a:t>
            </a:r>
            <a:r>
              <a:rPr lang="it-IT" sz="2400" b="1" i="1" dirty="0" smtClean="0">
                <a:solidFill>
                  <a:srgbClr val="FF0000"/>
                </a:solidFill>
                <a:latin typeface="Book Antiqua" panose="02040602050305030304" pitchFamily="18" charset="0"/>
              </a:rPr>
              <a:t>rerum natura </a:t>
            </a:r>
            <a:r>
              <a:rPr lang="it-IT" sz="2400" b="1" dirty="0" smtClean="0">
                <a:solidFill>
                  <a:srgbClr val="FF0000"/>
                </a:solidFill>
                <a:latin typeface="Book Antiqua" panose="02040602050305030304" pitchFamily="18" charset="0"/>
              </a:rPr>
              <a:t>o comunque sostenuti in maniera inferiore rispetto alle indicazioni del contribuente</a:t>
            </a:r>
          </a:p>
          <a:p>
            <a:pPr algn="just" eaLnBrk="1" hangingPunct="1">
              <a:buFontTx/>
              <a:buChar char="-"/>
              <a:defRPr/>
            </a:pPr>
            <a:r>
              <a:rPr lang="it-IT" sz="2400" dirty="0" smtClean="0">
                <a:latin typeface="Book Antiqua" panose="02040602050305030304" pitchFamily="18" charset="0"/>
              </a:rPr>
              <a:t>Indicazione di un reddito inferiore a quello concretamente conseguito, </a:t>
            </a:r>
            <a:r>
              <a:rPr lang="it-IT" sz="2400" b="1" dirty="0" smtClean="0">
                <a:solidFill>
                  <a:schemeClr val="accent1"/>
                </a:solidFill>
                <a:latin typeface="Book Antiqua" panose="02040602050305030304" pitchFamily="18" charset="0"/>
              </a:rPr>
              <a:t>omessa fatturazione</a:t>
            </a:r>
            <a:r>
              <a:rPr lang="it-IT" sz="2400" dirty="0" smtClean="0">
                <a:latin typeface="Book Antiqua" panose="02040602050305030304" pitchFamily="18" charset="0"/>
              </a:rPr>
              <a:t> o </a:t>
            </a:r>
            <a:r>
              <a:rPr lang="it-IT" sz="2400" b="1" dirty="0" smtClean="0">
                <a:solidFill>
                  <a:schemeClr val="accent1"/>
                </a:solidFill>
                <a:latin typeface="Book Antiqua" panose="02040602050305030304" pitchFamily="18" charset="0"/>
              </a:rPr>
              <a:t>sotto/fatturazione di corrispettivi </a:t>
            </a:r>
            <a:r>
              <a:rPr lang="it-IT" sz="2400" dirty="0" smtClean="0">
                <a:latin typeface="Book Antiqua" panose="02040602050305030304" pitchFamily="18" charset="0"/>
              </a:rPr>
              <a:t>a fronte di reali cessioni di beni o prestazioni di servizi</a:t>
            </a:r>
          </a:p>
          <a:p>
            <a:pPr algn="just" eaLnBrk="1" hangingPunct="1">
              <a:buFontTx/>
              <a:buChar char="-"/>
              <a:defRPr/>
            </a:pPr>
            <a:endParaRPr lang="it-IT" sz="2400" b="1" dirty="0">
              <a:solidFill>
                <a:srgbClr val="FF0000"/>
              </a:solidFill>
              <a:latin typeface="Book Antiqua" panose="02040602050305030304" pitchFamily="18" charset="0"/>
            </a:endParaRPr>
          </a:p>
          <a:p>
            <a:pPr algn="just" eaLnBrk="1" hangingPunct="1">
              <a:buFontTx/>
              <a:buChar char="-"/>
              <a:defRPr/>
            </a:pPr>
            <a:endParaRPr lang="it-IT" sz="2400" b="1" dirty="0" smtClean="0">
              <a:solidFill>
                <a:srgbClr val="FF0000"/>
              </a:solidFill>
              <a:latin typeface="Book Antiqua" panose="02040602050305030304" pitchFamily="18" charset="0"/>
            </a:endParaRPr>
          </a:p>
          <a:p>
            <a:pPr algn="just" eaLnBrk="1" hangingPunct="1">
              <a:buFontTx/>
              <a:buChar char="-"/>
              <a:defRPr/>
            </a:pPr>
            <a:endParaRPr lang="it-IT" sz="2400" b="1" dirty="0" smtClean="0">
              <a:solidFill>
                <a:srgbClr val="FF0000"/>
              </a:solidFill>
              <a:latin typeface="Book Antiqua" panose="02040602050305030304" pitchFamily="18" charset="0"/>
            </a:endParaRPr>
          </a:p>
          <a:p>
            <a:pPr algn="just" eaLnBrk="1" hangingPunct="1">
              <a:buFont typeface="Arial" charset="0"/>
              <a:buNone/>
              <a:defRPr/>
            </a:pPr>
            <a:endParaRPr lang="it-IT" sz="2400" dirty="0" smtClean="0">
              <a:latin typeface="Book Antiqua" panose="02040602050305030304" pitchFamily="18" charset="0"/>
            </a:endParaRPr>
          </a:p>
          <a:p>
            <a:pPr algn="just" eaLnBrk="1" hangingPunct="1">
              <a:buFont typeface="Arial" charset="0"/>
              <a:buNone/>
              <a:defRPr/>
            </a:pPr>
            <a:r>
              <a:rPr lang="it-IT" sz="2400" dirty="0" smtClean="0">
                <a:latin typeface="Book Antiqua" panose="02040602050305030304" pitchFamily="18" charset="0"/>
              </a:rPr>
              <a:t> </a:t>
            </a:r>
          </a:p>
          <a:p>
            <a:pPr algn="just" eaLnBrk="1" hangingPunct="1">
              <a:defRPr/>
            </a:pPr>
            <a:endParaRPr lang="it-IT" dirty="0" smtClean="0"/>
          </a:p>
          <a:p>
            <a:pPr eaLnBrk="1" hangingPunct="1">
              <a:defRPr/>
            </a:pPr>
            <a:endParaRPr lang="it-IT" dirty="0" smtClean="0"/>
          </a:p>
        </p:txBody>
      </p:sp>
      <p:sp>
        <p:nvSpPr>
          <p:cNvPr id="2" name="Segnaposto numero diapositiva 1"/>
          <p:cNvSpPr>
            <a:spLocks noGrp="1"/>
          </p:cNvSpPr>
          <p:nvPr>
            <p:ph type="sldNum" sz="quarter" idx="12"/>
          </p:nvPr>
        </p:nvSpPr>
        <p:spPr/>
        <p:txBody>
          <a:bodyPr/>
          <a:lstStyle/>
          <a:p>
            <a:pPr>
              <a:defRPr/>
            </a:pPr>
            <a:fld id="{43F42827-EB4D-45C7-9FDA-752BF57ACE09}" type="slidenum">
              <a:rPr lang="it-IT" smtClean="0"/>
              <a:pPr>
                <a:defRPr/>
              </a:pPr>
              <a:t>25</a:t>
            </a:fld>
            <a:endParaRPr lang="it-IT"/>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426170"/>
          </a:xfrm>
        </p:spPr>
        <p:txBody>
          <a:bodyPr/>
          <a:lstStyle/>
          <a:p>
            <a:pPr eaLnBrk="1" hangingPunct="1"/>
            <a:r>
              <a:rPr lang="it-IT" sz="2800" b="1" dirty="0" smtClean="0">
                <a:solidFill>
                  <a:schemeClr val="accent1"/>
                </a:solidFill>
                <a:latin typeface="Book Antiqua" panose="02040602050305030304" pitchFamily="18" charset="0"/>
              </a:rPr>
              <a:t/>
            </a:r>
            <a:br>
              <a:rPr lang="it-IT" sz="2800" b="1" dirty="0" smtClean="0">
                <a:solidFill>
                  <a:schemeClr val="accent1"/>
                </a:solidFill>
                <a:latin typeface="Book Antiqua" panose="02040602050305030304" pitchFamily="18" charset="0"/>
              </a:rPr>
            </a:br>
            <a:r>
              <a:rPr lang="it-IT" sz="2800" b="1" dirty="0" smtClean="0">
                <a:solidFill>
                  <a:schemeClr val="accent1"/>
                </a:solidFill>
                <a:latin typeface="Book Antiqua" panose="02040602050305030304" pitchFamily="18" charset="0"/>
              </a:rPr>
              <a:t/>
            </a:r>
            <a:br>
              <a:rPr lang="it-IT" sz="2800" b="1" dirty="0" smtClean="0">
                <a:solidFill>
                  <a:schemeClr val="accent1"/>
                </a:solidFill>
                <a:latin typeface="Book Antiqua" panose="02040602050305030304" pitchFamily="18" charset="0"/>
              </a:rPr>
            </a:br>
            <a:r>
              <a:rPr lang="it-IT" sz="2800" b="1" dirty="0" smtClean="0">
                <a:solidFill>
                  <a:schemeClr val="accent1"/>
                </a:solidFill>
                <a:latin typeface="Book Antiqua" panose="02040602050305030304" pitchFamily="18" charset="0"/>
              </a:rPr>
              <a:t>Superamento </a:t>
            </a:r>
            <a:r>
              <a:rPr lang="it-IT" sz="2800" b="1" dirty="0">
                <a:solidFill>
                  <a:schemeClr val="accent1"/>
                </a:solidFill>
                <a:latin typeface="Book Antiqua" panose="02040602050305030304" pitchFamily="18" charset="0"/>
              </a:rPr>
              <a:t>contestuale </a:t>
            </a:r>
            <a:br>
              <a:rPr lang="it-IT" sz="2800" b="1" dirty="0">
                <a:solidFill>
                  <a:schemeClr val="accent1"/>
                </a:solidFill>
                <a:latin typeface="Book Antiqua" panose="02040602050305030304" pitchFamily="18" charset="0"/>
              </a:rPr>
            </a:br>
            <a:r>
              <a:rPr lang="it-IT" sz="2800" b="1" dirty="0">
                <a:solidFill>
                  <a:schemeClr val="accent1"/>
                </a:solidFill>
                <a:latin typeface="Book Antiqua" panose="02040602050305030304" pitchFamily="18" charset="0"/>
              </a:rPr>
              <a:t>delle soglie di punibilità del fatto tipico</a:t>
            </a:r>
            <a:br>
              <a:rPr lang="it-IT" sz="2800" b="1" dirty="0">
                <a:solidFill>
                  <a:schemeClr val="accent1"/>
                </a:solidFill>
                <a:latin typeface="Book Antiqua" panose="02040602050305030304" pitchFamily="18" charset="0"/>
              </a:rPr>
            </a:br>
            <a:endParaRPr lang="it-IT" sz="2800" b="1" dirty="0">
              <a:solidFill>
                <a:schemeClr val="tx2"/>
              </a:solidFill>
            </a:endParaRPr>
          </a:p>
        </p:txBody>
      </p:sp>
      <p:sp>
        <p:nvSpPr>
          <p:cNvPr id="3" name="Segnaposto contenuto 2"/>
          <p:cNvSpPr>
            <a:spLocks noGrp="1"/>
          </p:cNvSpPr>
          <p:nvPr>
            <p:ph idx="1"/>
          </p:nvPr>
        </p:nvSpPr>
        <p:spPr>
          <a:xfrm>
            <a:off x="457200" y="1772816"/>
            <a:ext cx="8229600" cy="4353347"/>
          </a:xfrm>
        </p:spPr>
        <p:txBody>
          <a:bodyPr/>
          <a:lstStyle/>
          <a:p>
            <a:pPr marL="0" indent="0" algn="ctr" eaLnBrk="1" hangingPunct="1">
              <a:buNone/>
            </a:pPr>
            <a:r>
              <a:rPr lang="it-IT" sz="2400" dirty="0" smtClean="0">
                <a:latin typeface="Book Antiqua" panose="02040602050305030304" pitchFamily="18" charset="0"/>
              </a:rPr>
              <a:t> </a:t>
            </a:r>
          </a:p>
          <a:p>
            <a:pPr marL="0" indent="0" algn="ctr" eaLnBrk="1" hangingPunct="1">
              <a:buNone/>
            </a:pPr>
            <a:r>
              <a:rPr lang="it-IT" sz="2400" dirty="0" smtClean="0">
                <a:latin typeface="Book Antiqua" panose="02040602050305030304" pitchFamily="18" charset="0"/>
              </a:rPr>
              <a:t>- Evasione </a:t>
            </a:r>
            <a:r>
              <a:rPr lang="it-IT" sz="2400" dirty="0">
                <a:latin typeface="Book Antiqua" panose="02040602050305030304" pitchFamily="18" charset="0"/>
              </a:rPr>
              <a:t>d’imposta superiore ad Euro </a:t>
            </a:r>
            <a:r>
              <a:rPr lang="it-IT" sz="2400" dirty="0" smtClean="0">
                <a:latin typeface="Book Antiqua" panose="02040602050305030304" pitchFamily="18" charset="0"/>
              </a:rPr>
              <a:t>50.000,00 </a:t>
            </a:r>
          </a:p>
          <a:p>
            <a:pPr marL="0" indent="0" algn="ctr" eaLnBrk="1" hangingPunct="1">
              <a:buNone/>
            </a:pPr>
            <a:r>
              <a:rPr lang="it-IT" sz="2400" dirty="0" smtClean="0">
                <a:latin typeface="Book Antiqua" panose="02040602050305030304" pitchFamily="18" charset="0"/>
              </a:rPr>
              <a:t>   (v</a:t>
            </a:r>
            <a:r>
              <a:rPr lang="it-IT" sz="2400" dirty="0">
                <a:latin typeface="Book Antiqua" panose="02040602050305030304" pitchFamily="18" charset="0"/>
              </a:rPr>
              <a:t>. sub art. 1, comma primo, </a:t>
            </a:r>
            <a:r>
              <a:rPr lang="it-IT" sz="2400" dirty="0" err="1">
                <a:latin typeface="Book Antiqua" panose="02040602050305030304" pitchFamily="18" charset="0"/>
              </a:rPr>
              <a:t>lett</a:t>
            </a:r>
            <a:r>
              <a:rPr lang="it-IT" sz="2400" dirty="0">
                <a:latin typeface="Book Antiqua" panose="02040602050305030304" pitchFamily="18" charset="0"/>
              </a:rPr>
              <a:t>. f, D. </a:t>
            </a:r>
            <a:r>
              <a:rPr lang="it-IT" sz="2400" dirty="0" err="1">
                <a:latin typeface="Book Antiqua" panose="02040602050305030304" pitchFamily="18" charset="0"/>
              </a:rPr>
              <a:t>Lvo</a:t>
            </a:r>
            <a:r>
              <a:rPr lang="it-IT" sz="2400" dirty="0">
                <a:latin typeface="Book Antiqua" panose="02040602050305030304" pitchFamily="18" charset="0"/>
              </a:rPr>
              <a:t> </a:t>
            </a:r>
            <a:r>
              <a:rPr lang="it-IT" sz="2400" dirty="0" smtClean="0">
                <a:latin typeface="Book Antiqua" panose="02040602050305030304" pitchFamily="18" charset="0"/>
              </a:rPr>
              <a:t>2000/74)</a:t>
            </a:r>
          </a:p>
          <a:p>
            <a:pPr marL="0" indent="0" algn="ctr" eaLnBrk="1" hangingPunct="1">
              <a:buNone/>
            </a:pPr>
            <a:endParaRPr lang="it-IT" sz="2400" dirty="0">
              <a:latin typeface="Book Antiqua" panose="02040602050305030304" pitchFamily="18" charset="0"/>
            </a:endParaRPr>
          </a:p>
          <a:p>
            <a:pPr marL="0" indent="0" algn="ctr" eaLnBrk="1" hangingPunct="1">
              <a:buNone/>
            </a:pPr>
            <a:r>
              <a:rPr lang="it-IT" sz="2400" dirty="0" smtClean="0">
                <a:latin typeface="Book Antiqua" panose="02040602050305030304" pitchFamily="18" charset="0"/>
              </a:rPr>
              <a:t>- Sottrazione </a:t>
            </a:r>
            <a:r>
              <a:rPr lang="it-IT" sz="2400" dirty="0">
                <a:latin typeface="Book Antiqua" panose="02040602050305030304" pitchFamily="18" charset="0"/>
              </a:rPr>
              <a:t>all’imposizione di elementi attivi effettivi, anche mediante indicazione di elementi passivi fittizi, superiore al </a:t>
            </a:r>
            <a:r>
              <a:rPr lang="it-IT" sz="2400" dirty="0" smtClean="0">
                <a:latin typeface="Book Antiqua" panose="02040602050305030304" pitchFamily="18" charset="0"/>
              </a:rPr>
              <a:t>10% </a:t>
            </a:r>
            <a:r>
              <a:rPr lang="it-IT" sz="2400" dirty="0">
                <a:latin typeface="Book Antiqua" panose="02040602050305030304" pitchFamily="18" charset="0"/>
              </a:rPr>
              <a:t>dell’ammontare complessivo degli elementi attivi indicati in dichiarazione, o, comunque, superiore ad Euro </a:t>
            </a:r>
            <a:r>
              <a:rPr lang="it-IT" sz="2400" dirty="0" smtClean="0">
                <a:latin typeface="Book Antiqua" panose="02040602050305030304" pitchFamily="18" charset="0"/>
              </a:rPr>
              <a:t>2.000.000,00</a:t>
            </a:r>
            <a:endParaRPr lang="it-IT" sz="2400" dirty="0">
              <a:latin typeface="Book Antiqua" panose="02040602050305030304" pitchFamily="18" charset="0"/>
            </a:endParaRPr>
          </a:p>
          <a:p>
            <a:pPr algn="ctr" eaLnBrk="1" hangingPunct="1"/>
            <a:endParaRPr lang="it-IT" b="1" dirty="0">
              <a:latin typeface="Book Antiqua" panose="02040602050305030304" pitchFamily="18" charset="0"/>
            </a:endParaRPr>
          </a:p>
          <a:p>
            <a:pPr algn="ctr">
              <a:buNone/>
            </a:pPr>
            <a:endParaRPr lang="it-IT" b="1" dirty="0" smtClean="0">
              <a:solidFill>
                <a:srgbClr val="FF0000"/>
              </a:solidFill>
            </a:endParaRPr>
          </a:p>
        </p:txBody>
      </p:sp>
      <p:sp>
        <p:nvSpPr>
          <p:cNvPr id="4" name="Segnaposto numero diapositiva 3"/>
          <p:cNvSpPr>
            <a:spLocks noGrp="1"/>
          </p:cNvSpPr>
          <p:nvPr>
            <p:ph type="sldNum" sz="quarter" idx="12"/>
          </p:nvPr>
        </p:nvSpPr>
        <p:spPr/>
        <p:txBody>
          <a:bodyPr/>
          <a:lstStyle/>
          <a:p>
            <a:pPr>
              <a:defRPr/>
            </a:pPr>
            <a:fld id="{43F42827-EB4D-45C7-9FDA-752BF57ACE09}" type="slidenum">
              <a:rPr lang="it-IT" smtClean="0"/>
              <a:pPr>
                <a:defRPr/>
              </a:pPr>
              <a:t>26</a:t>
            </a:fld>
            <a:endParaRPr lang="it-IT"/>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88640"/>
            <a:ext cx="8229600" cy="2088232"/>
          </a:xfrm>
        </p:spPr>
        <p:txBody>
          <a:bodyPr/>
          <a:lstStyle/>
          <a:p>
            <a:r>
              <a:rPr lang="it-IT" sz="2400" b="1" dirty="0" smtClean="0">
                <a:solidFill>
                  <a:srgbClr val="FF0000"/>
                </a:solidFill>
                <a:latin typeface="Book Antiqua" panose="02040602050305030304" pitchFamily="18" charset="0"/>
              </a:rPr>
              <a:t/>
            </a:r>
            <a:br>
              <a:rPr lang="it-IT" sz="2400" b="1" dirty="0" smtClean="0">
                <a:solidFill>
                  <a:srgbClr val="FF0000"/>
                </a:solidFill>
                <a:latin typeface="Book Antiqua" panose="02040602050305030304" pitchFamily="18" charset="0"/>
              </a:rPr>
            </a:br>
            <a:r>
              <a:rPr lang="it-IT" sz="2400" b="1" dirty="0">
                <a:solidFill>
                  <a:srgbClr val="FF0000"/>
                </a:solidFill>
                <a:latin typeface="Book Antiqua" panose="02040602050305030304" pitchFamily="18" charset="0"/>
              </a:rPr>
              <a:t/>
            </a:r>
            <a:br>
              <a:rPr lang="it-IT" sz="2400" b="1" dirty="0">
                <a:solidFill>
                  <a:srgbClr val="FF0000"/>
                </a:solidFill>
                <a:latin typeface="Book Antiqua" panose="02040602050305030304" pitchFamily="18" charset="0"/>
              </a:rPr>
            </a:br>
            <a:r>
              <a:rPr lang="it-IT" sz="2800" b="1" dirty="0" smtClean="0">
                <a:solidFill>
                  <a:srgbClr val="FF0000"/>
                </a:solidFill>
                <a:latin typeface="Book Antiqua" panose="02040602050305030304" pitchFamily="18" charset="0"/>
              </a:rPr>
              <a:t/>
            </a:r>
            <a:br>
              <a:rPr lang="it-IT" sz="2800" b="1" dirty="0" smtClean="0">
                <a:solidFill>
                  <a:srgbClr val="FF0000"/>
                </a:solidFill>
                <a:latin typeface="Book Antiqua" panose="02040602050305030304" pitchFamily="18" charset="0"/>
              </a:rPr>
            </a:br>
            <a:r>
              <a:rPr lang="it-IT" sz="2800" b="1" dirty="0" smtClean="0">
                <a:solidFill>
                  <a:srgbClr val="FF0000"/>
                </a:solidFill>
                <a:latin typeface="Book Antiqua" panose="02040602050305030304" pitchFamily="18" charset="0"/>
              </a:rPr>
              <a:t>Dolo </a:t>
            </a:r>
            <a:r>
              <a:rPr lang="it-IT" sz="2800" b="1" dirty="0">
                <a:solidFill>
                  <a:srgbClr val="FF0000"/>
                </a:solidFill>
                <a:latin typeface="Book Antiqua" panose="02040602050305030304" pitchFamily="18" charset="0"/>
              </a:rPr>
              <a:t>specifico di evasione</a:t>
            </a:r>
            <a:br>
              <a:rPr lang="it-IT" sz="2800" b="1" dirty="0">
                <a:solidFill>
                  <a:srgbClr val="FF0000"/>
                </a:solidFill>
                <a:latin typeface="Book Antiqua" panose="02040602050305030304" pitchFamily="18" charset="0"/>
              </a:rPr>
            </a:br>
            <a:r>
              <a:rPr lang="it-IT" sz="2800" b="1" dirty="0">
                <a:solidFill>
                  <a:srgbClr val="FF0000"/>
                </a:solidFill>
                <a:latin typeface="Book Antiqua" panose="02040602050305030304" pitchFamily="18" charset="0"/>
              </a:rPr>
              <a:t>Art. 1, comma primo, </a:t>
            </a:r>
            <a:r>
              <a:rPr lang="it-IT" sz="2800" b="1" dirty="0" err="1">
                <a:solidFill>
                  <a:srgbClr val="FF0000"/>
                </a:solidFill>
                <a:latin typeface="Book Antiqua" panose="02040602050305030304" pitchFamily="18" charset="0"/>
              </a:rPr>
              <a:t>lett</a:t>
            </a:r>
            <a:r>
              <a:rPr lang="it-IT" sz="2800" b="1" dirty="0">
                <a:solidFill>
                  <a:srgbClr val="FF0000"/>
                </a:solidFill>
                <a:latin typeface="Book Antiqua" panose="02040602050305030304" pitchFamily="18" charset="0"/>
              </a:rPr>
              <a:t>. d),</a:t>
            </a:r>
            <a:br>
              <a:rPr lang="it-IT" sz="2800" b="1" dirty="0">
                <a:solidFill>
                  <a:srgbClr val="FF0000"/>
                </a:solidFill>
                <a:latin typeface="Book Antiqua" panose="02040602050305030304" pitchFamily="18" charset="0"/>
              </a:rPr>
            </a:br>
            <a:r>
              <a:rPr lang="it-IT" sz="2800" b="1" dirty="0">
                <a:solidFill>
                  <a:srgbClr val="FF0000"/>
                </a:solidFill>
                <a:latin typeface="Book Antiqua" panose="02040602050305030304" pitchFamily="18" charset="0"/>
              </a:rPr>
              <a:t>D. </a:t>
            </a:r>
            <a:r>
              <a:rPr lang="it-IT" sz="2800" b="1" dirty="0" err="1">
                <a:solidFill>
                  <a:srgbClr val="FF0000"/>
                </a:solidFill>
                <a:latin typeface="Book Antiqua" panose="02040602050305030304" pitchFamily="18" charset="0"/>
              </a:rPr>
              <a:t>Lvo</a:t>
            </a:r>
            <a:r>
              <a:rPr lang="it-IT" sz="2800" b="1" dirty="0">
                <a:solidFill>
                  <a:srgbClr val="FF0000"/>
                </a:solidFill>
                <a:latin typeface="Book Antiqua" panose="02040602050305030304" pitchFamily="18" charset="0"/>
              </a:rPr>
              <a:t> 2000/74</a:t>
            </a:r>
            <a:r>
              <a:rPr lang="it-IT" sz="2800" b="1" dirty="0">
                <a:solidFill>
                  <a:srgbClr val="00B0F0"/>
                </a:solidFill>
                <a:latin typeface="Book Antiqua" panose="02040602050305030304" pitchFamily="18" charset="0"/>
              </a:rPr>
              <a:t/>
            </a:r>
            <a:br>
              <a:rPr lang="it-IT" sz="2800" b="1" dirty="0">
                <a:solidFill>
                  <a:srgbClr val="00B0F0"/>
                </a:solidFill>
                <a:latin typeface="Book Antiqua" panose="02040602050305030304" pitchFamily="18" charset="0"/>
              </a:rPr>
            </a:br>
            <a:endParaRPr lang="it-IT" sz="2800" dirty="0">
              <a:latin typeface="Book Antiqua" panose="02040602050305030304" pitchFamily="18" charset="0"/>
            </a:endParaRPr>
          </a:p>
        </p:txBody>
      </p:sp>
      <p:sp>
        <p:nvSpPr>
          <p:cNvPr id="3" name="Segnaposto contenuto 2"/>
          <p:cNvSpPr>
            <a:spLocks noGrp="1"/>
          </p:cNvSpPr>
          <p:nvPr>
            <p:ph idx="1"/>
          </p:nvPr>
        </p:nvSpPr>
        <p:spPr>
          <a:xfrm>
            <a:off x="457200" y="2204864"/>
            <a:ext cx="8229600" cy="3921299"/>
          </a:xfrm>
        </p:spPr>
        <p:txBody>
          <a:bodyPr/>
          <a:lstStyle/>
          <a:p>
            <a:pPr marL="0" indent="0" algn="ctr" eaLnBrk="1" hangingPunct="1">
              <a:buNone/>
            </a:pPr>
            <a:endParaRPr lang="it-IT" sz="2400" dirty="0">
              <a:latin typeface="Book Antiqua" panose="02040602050305030304" pitchFamily="18" charset="0"/>
            </a:endParaRPr>
          </a:p>
          <a:p>
            <a:pPr marL="0" indent="0" algn="ctr">
              <a:buNone/>
            </a:pPr>
            <a:r>
              <a:rPr lang="it-IT" sz="2400" dirty="0" smtClean="0">
                <a:latin typeface="Book Antiqua" panose="02040602050305030304" pitchFamily="18" charset="0"/>
              </a:rPr>
              <a:t> </a:t>
            </a:r>
          </a:p>
          <a:p>
            <a:pPr marL="0" indent="0" algn="ctr">
              <a:buNone/>
            </a:pPr>
            <a:r>
              <a:rPr lang="it-IT" sz="2400" dirty="0" smtClean="0">
                <a:latin typeface="Book Antiqua" panose="02040602050305030304" pitchFamily="18" charset="0"/>
              </a:rPr>
              <a:t>- Finalità </a:t>
            </a:r>
            <a:r>
              <a:rPr lang="it-IT" sz="2400" dirty="0">
                <a:latin typeface="Book Antiqua" panose="02040602050305030304" pitchFamily="18" charset="0"/>
              </a:rPr>
              <a:t>del contribuente </a:t>
            </a:r>
            <a:r>
              <a:rPr lang="it-IT" sz="2400" b="1" dirty="0">
                <a:solidFill>
                  <a:schemeClr val="accent1"/>
                </a:solidFill>
                <a:latin typeface="Book Antiqua" panose="02040602050305030304" pitchFamily="18" charset="0"/>
              </a:rPr>
              <a:t>specificamente</a:t>
            </a:r>
            <a:r>
              <a:rPr lang="it-IT" sz="2400" dirty="0">
                <a:latin typeface="Book Antiqua" panose="02040602050305030304" pitchFamily="18" charset="0"/>
              </a:rPr>
              <a:t> diretta all’evasione delle imposte sui redditi o sul valore aggiunto</a:t>
            </a:r>
          </a:p>
          <a:p>
            <a:pPr marL="0" indent="0" algn="ctr">
              <a:buNone/>
            </a:pPr>
            <a:r>
              <a:rPr lang="it-IT" sz="2400" dirty="0">
                <a:latin typeface="Book Antiqua" panose="02040602050305030304" pitchFamily="18" charset="0"/>
              </a:rPr>
              <a:t>-  Coscienza e volontà del superamento contestuale di entrambe le soglie di punibilità del fatto/tipico</a:t>
            </a:r>
          </a:p>
          <a:p>
            <a:endParaRPr lang="it-IT" dirty="0"/>
          </a:p>
        </p:txBody>
      </p:sp>
      <p:sp>
        <p:nvSpPr>
          <p:cNvPr id="4" name="Segnaposto numero diapositiva 3"/>
          <p:cNvSpPr>
            <a:spLocks noGrp="1"/>
          </p:cNvSpPr>
          <p:nvPr>
            <p:ph type="sldNum" sz="quarter" idx="12"/>
          </p:nvPr>
        </p:nvSpPr>
        <p:spPr/>
        <p:txBody>
          <a:bodyPr/>
          <a:lstStyle/>
          <a:p>
            <a:pPr>
              <a:defRPr/>
            </a:pPr>
            <a:fld id="{43F42827-EB4D-45C7-9FDA-752BF57ACE09}" type="slidenum">
              <a:rPr lang="it-IT" smtClean="0"/>
              <a:pPr>
                <a:defRPr/>
              </a:pPr>
              <a:t>27</a:t>
            </a:fld>
            <a:endParaRPr lang="it-IT"/>
          </a:p>
        </p:txBody>
      </p:sp>
    </p:spTree>
    <p:extLst>
      <p:ext uri="{BB962C8B-B14F-4D97-AF65-F5344CB8AC3E}">
        <p14:creationId xmlns:p14="http://schemas.microsoft.com/office/powerpoint/2010/main" val="113813228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olo 1"/>
          <p:cNvSpPr>
            <a:spLocks noGrp="1"/>
          </p:cNvSpPr>
          <p:nvPr>
            <p:ph type="title"/>
          </p:nvPr>
        </p:nvSpPr>
        <p:spPr/>
        <p:txBody>
          <a:bodyPr/>
          <a:lstStyle/>
          <a:p>
            <a:pPr eaLnBrk="1" hangingPunct="1"/>
            <a:r>
              <a:rPr lang="it-IT" sz="2800" b="1" dirty="0" smtClean="0">
                <a:solidFill>
                  <a:srgbClr val="00B0F0"/>
                </a:solidFill>
                <a:latin typeface="Book Antiqua" panose="02040602050305030304" pitchFamily="18" charset="0"/>
              </a:rPr>
              <a:t>Abuso del diritto ed elusione fiscale</a:t>
            </a:r>
          </a:p>
        </p:txBody>
      </p:sp>
      <p:sp>
        <p:nvSpPr>
          <p:cNvPr id="36867" name="Segnaposto contenuto 2"/>
          <p:cNvSpPr>
            <a:spLocks noGrp="1"/>
          </p:cNvSpPr>
          <p:nvPr>
            <p:ph idx="1"/>
          </p:nvPr>
        </p:nvSpPr>
        <p:spPr>
          <a:xfrm>
            <a:off x="457200" y="1124744"/>
            <a:ext cx="8229600" cy="5001419"/>
          </a:xfrm>
        </p:spPr>
        <p:txBody>
          <a:bodyPr/>
          <a:lstStyle/>
          <a:p>
            <a:pPr eaLnBrk="1" hangingPunct="1">
              <a:tabLst>
                <a:tab pos="447675" algn="l"/>
              </a:tabLst>
            </a:pPr>
            <a:endParaRPr lang="it-IT" sz="2400" dirty="0" smtClean="0">
              <a:latin typeface="Book Antiqua" panose="02040602050305030304" pitchFamily="18" charset="0"/>
            </a:endParaRPr>
          </a:p>
          <a:p>
            <a:pPr algn="just" eaLnBrk="1" hangingPunct="1">
              <a:tabLst>
                <a:tab pos="447675" algn="l"/>
              </a:tabLst>
            </a:pPr>
            <a:r>
              <a:rPr lang="it-IT" sz="2400" b="1" dirty="0" smtClean="0">
                <a:solidFill>
                  <a:srgbClr val="FF0000"/>
                </a:solidFill>
                <a:latin typeface="Book Antiqua" panose="02040602050305030304" pitchFamily="18" charset="0"/>
              </a:rPr>
              <a:t>Elusione fiscale: </a:t>
            </a:r>
            <a:r>
              <a:rPr lang="it-IT" sz="2400" dirty="0" smtClean="0">
                <a:latin typeface="Book Antiqua" panose="02040602050305030304" pitchFamily="18" charset="0"/>
              </a:rPr>
              <a:t>ricorso a procedimenti leciti che consentono di non realizzare, ovvero, di realizzare in termini </a:t>
            </a:r>
            <a:r>
              <a:rPr lang="it-IT" sz="2400" dirty="0">
                <a:latin typeface="Book Antiqua" panose="02040602050305030304" pitchFamily="18" charset="0"/>
              </a:rPr>
              <a:t>meno </a:t>
            </a:r>
            <a:r>
              <a:rPr lang="it-IT" sz="2400" dirty="0" smtClean="0">
                <a:latin typeface="Book Antiqua" panose="02040602050305030304" pitchFamily="18" charset="0"/>
              </a:rPr>
              <a:t>onerosi, l’imponibile </a:t>
            </a:r>
            <a:r>
              <a:rPr lang="it-IT" sz="2400" dirty="0">
                <a:latin typeface="Book Antiqua" panose="02040602050305030304" pitchFamily="18" charset="0"/>
              </a:rPr>
              <a:t>soggetto a </a:t>
            </a:r>
            <a:r>
              <a:rPr lang="it-IT" sz="2400" dirty="0" smtClean="0">
                <a:latin typeface="Book Antiqua" panose="02040602050305030304" pitchFamily="18" charset="0"/>
              </a:rPr>
              <a:t>tassazione </a:t>
            </a:r>
            <a:r>
              <a:rPr lang="it-IT" sz="2400" b="1" dirty="0">
                <a:solidFill>
                  <a:schemeClr val="accent1"/>
                </a:solidFill>
                <a:latin typeface="Book Antiqua" panose="02040602050305030304" pitchFamily="18" charset="0"/>
              </a:rPr>
              <a:t>-</a:t>
            </a:r>
            <a:r>
              <a:rPr lang="it-IT" sz="2400" b="1" dirty="0" smtClean="0">
                <a:solidFill>
                  <a:schemeClr val="accent1"/>
                </a:solidFill>
                <a:latin typeface="Book Antiqua" panose="02040602050305030304" pitchFamily="18" charset="0"/>
              </a:rPr>
              <a:t> attraverso l’osservanza di disposizioni fiscali utilizzate  per il conseguimento di obiettivi contrari ai principi dell’ordinamento tributario -</a:t>
            </a:r>
          </a:p>
          <a:p>
            <a:pPr algn="just" eaLnBrk="1" hangingPunct="1">
              <a:tabLst>
                <a:tab pos="447675" algn="l"/>
              </a:tabLst>
            </a:pPr>
            <a:r>
              <a:rPr lang="it-IT" sz="2400" b="1" dirty="0" smtClean="0">
                <a:solidFill>
                  <a:srgbClr val="FF0000"/>
                </a:solidFill>
                <a:latin typeface="Book Antiqua" panose="02040602050305030304" pitchFamily="18" charset="0"/>
              </a:rPr>
              <a:t>Rapporto di </a:t>
            </a:r>
            <a:r>
              <a:rPr lang="it-IT" sz="2400" b="1" i="1" dirty="0" err="1" smtClean="0">
                <a:solidFill>
                  <a:srgbClr val="FF0000"/>
                </a:solidFill>
                <a:latin typeface="Book Antiqua" panose="02040602050305030304" pitchFamily="18" charset="0"/>
              </a:rPr>
              <a:t>genus</a:t>
            </a:r>
            <a:r>
              <a:rPr lang="it-IT" sz="2400" b="1" dirty="0" smtClean="0">
                <a:solidFill>
                  <a:srgbClr val="FF0000"/>
                </a:solidFill>
                <a:latin typeface="Book Antiqua" panose="02040602050305030304" pitchFamily="18" charset="0"/>
              </a:rPr>
              <a:t> ad </a:t>
            </a:r>
            <a:r>
              <a:rPr lang="it-IT" sz="2400" b="1" i="1" dirty="0" err="1" smtClean="0">
                <a:solidFill>
                  <a:srgbClr val="FF0000"/>
                </a:solidFill>
                <a:latin typeface="Book Antiqua" panose="02040602050305030304" pitchFamily="18" charset="0"/>
              </a:rPr>
              <a:t>speciem</a:t>
            </a:r>
            <a:r>
              <a:rPr lang="it-IT" sz="2400" b="1" dirty="0" smtClean="0">
                <a:solidFill>
                  <a:srgbClr val="FF0000"/>
                </a:solidFill>
                <a:latin typeface="Book Antiqua" panose="02040602050305030304" pitchFamily="18" charset="0"/>
              </a:rPr>
              <a:t> tra abuso del diritto ed elusione fiscale</a:t>
            </a:r>
          </a:p>
          <a:p>
            <a:pPr algn="just" eaLnBrk="1" hangingPunct="1">
              <a:tabLst>
                <a:tab pos="447675" algn="l"/>
              </a:tabLst>
            </a:pPr>
            <a:r>
              <a:rPr lang="it-IT" sz="2400" dirty="0">
                <a:latin typeface="Book Antiqua" panose="02040602050305030304" pitchFamily="18" charset="0"/>
              </a:rPr>
              <a:t>E</a:t>
            </a:r>
            <a:r>
              <a:rPr lang="it-IT" sz="2400" dirty="0" smtClean="0">
                <a:latin typeface="Book Antiqua" panose="02040602050305030304" pitchFamily="18" charset="0"/>
              </a:rPr>
              <a:t>lusione fiscale quale connotazione specifica dell’abuso del diritto – identificata nell’utilizzo di diritti e facoltà da parte del contribuente volti al conseguimento di un risultato fiscale precluso nell’ordinamento tributario -</a:t>
            </a:r>
            <a:endParaRPr lang="it-IT" dirty="0" smtClean="0"/>
          </a:p>
        </p:txBody>
      </p:sp>
      <p:sp>
        <p:nvSpPr>
          <p:cNvPr id="2" name="Segnaposto numero diapositiva 1"/>
          <p:cNvSpPr>
            <a:spLocks noGrp="1"/>
          </p:cNvSpPr>
          <p:nvPr>
            <p:ph type="sldNum" sz="quarter" idx="12"/>
          </p:nvPr>
        </p:nvSpPr>
        <p:spPr/>
        <p:txBody>
          <a:bodyPr/>
          <a:lstStyle/>
          <a:p>
            <a:pPr>
              <a:defRPr/>
            </a:pPr>
            <a:fld id="{43F42827-EB4D-45C7-9FDA-752BF57ACE09}" type="slidenum">
              <a:rPr lang="it-IT" smtClean="0"/>
              <a:pPr>
                <a:defRPr/>
              </a:pPr>
              <a:t>28</a:t>
            </a:fld>
            <a:endParaRPr lang="it-IT"/>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Sottotitolo 2"/>
          <p:cNvSpPr>
            <a:spLocks noGrp="1"/>
          </p:cNvSpPr>
          <p:nvPr>
            <p:ph type="subTitle" idx="1"/>
          </p:nvPr>
        </p:nvSpPr>
        <p:spPr>
          <a:xfrm>
            <a:off x="899592" y="755030"/>
            <a:ext cx="7283152" cy="5760640"/>
          </a:xfrm>
        </p:spPr>
        <p:txBody>
          <a:bodyPr/>
          <a:lstStyle/>
          <a:p>
            <a:pPr algn="just" eaLnBrk="1" hangingPunct="1"/>
            <a:endParaRPr lang="it-IT" dirty="0" smtClean="0">
              <a:solidFill>
                <a:srgbClr val="898989"/>
              </a:solidFill>
            </a:endParaRPr>
          </a:p>
          <a:p>
            <a:pPr algn="just" eaLnBrk="1" hangingPunct="1"/>
            <a:endParaRPr lang="it-IT" dirty="0" smtClean="0">
              <a:solidFill>
                <a:srgbClr val="898989"/>
              </a:solidFill>
            </a:endParaRPr>
          </a:p>
          <a:p>
            <a:pPr marL="342900" indent="-342900" eaLnBrk="1" hangingPunct="1">
              <a:buFontTx/>
              <a:buChar char="-"/>
            </a:pPr>
            <a:r>
              <a:rPr lang="it-IT" sz="2400" b="1" dirty="0" smtClean="0">
                <a:solidFill>
                  <a:schemeClr val="accent1"/>
                </a:solidFill>
                <a:latin typeface="Book Antiqua" panose="02040602050305030304" pitchFamily="18" charset="0"/>
              </a:rPr>
              <a:t>  Assenza nell’ordinamento tributario di una disposizione anti/elusiva di portata generale</a:t>
            </a:r>
          </a:p>
          <a:p>
            <a:pPr marL="342900" indent="-342900" eaLnBrk="1" hangingPunct="1">
              <a:buFontTx/>
              <a:buChar char="-"/>
            </a:pPr>
            <a:endParaRPr lang="it-IT" sz="2400" b="1" dirty="0">
              <a:solidFill>
                <a:schemeClr val="accent1"/>
              </a:solidFill>
              <a:latin typeface="Book Antiqua" panose="02040602050305030304" pitchFamily="18" charset="0"/>
            </a:endParaRPr>
          </a:p>
          <a:p>
            <a:pPr eaLnBrk="1" hangingPunct="1"/>
            <a:endParaRPr lang="it-IT" sz="2400" dirty="0" smtClean="0">
              <a:solidFill>
                <a:schemeClr val="tx1"/>
              </a:solidFill>
              <a:latin typeface="Book Antiqua" panose="02040602050305030304" pitchFamily="18" charset="0"/>
            </a:endParaRPr>
          </a:p>
          <a:p>
            <a:pPr marL="457200" indent="-457200" eaLnBrk="1" hangingPunct="1">
              <a:buFontTx/>
              <a:buChar char="-"/>
            </a:pPr>
            <a:r>
              <a:rPr lang="it-IT" sz="2400" dirty="0" smtClean="0">
                <a:solidFill>
                  <a:schemeClr val="tx1"/>
                </a:solidFill>
                <a:latin typeface="Book Antiqua" panose="02040602050305030304" pitchFamily="18" charset="0"/>
              </a:rPr>
              <a:t>Artt. 37, comma terzo, e 37 </a:t>
            </a:r>
            <a:r>
              <a:rPr lang="it-IT" sz="2400" i="1" dirty="0" smtClean="0">
                <a:solidFill>
                  <a:schemeClr val="tx1"/>
                </a:solidFill>
                <a:latin typeface="Book Antiqua" panose="02040602050305030304" pitchFamily="18" charset="0"/>
              </a:rPr>
              <a:t>bis</a:t>
            </a:r>
            <a:r>
              <a:rPr lang="it-IT" sz="2400" dirty="0" smtClean="0">
                <a:solidFill>
                  <a:schemeClr val="tx1"/>
                </a:solidFill>
                <a:latin typeface="Book Antiqua" panose="02040602050305030304" pitchFamily="18" charset="0"/>
              </a:rPr>
              <a:t> D.P.R. 1973/600 quale disposizione volta alla disapplicazione </a:t>
            </a:r>
            <a:r>
              <a:rPr lang="it-IT" sz="2400" dirty="0">
                <a:solidFill>
                  <a:schemeClr val="tx1"/>
                </a:solidFill>
                <a:latin typeface="Book Antiqua" panose="02040602050305030304" pitchFamily="18" charset="0"/>
              </a:rPr>
              <a:t>del regime fiscale di </a:t>
            </a:r>
            <a:r>
              <a:rPr lang="it-IT" sz="2400" dirty="0" smtClean="0">
                <a:solidFill>
                  <a:schemeClr val="tx1"/>
                </a:solidFill>
                <a:latin typeface="Book Antiqua" panose="02040602050305030304" pitchFamily="18" charset="0"/>
              </a:rPr>
              <a:t> </a:t>
            </a:r>
            <a:r>
              <a:rPr lang="it-IT" sz="2400" b="1" dirty="0" smtClean="0">
                <a:solidFill>
                  <a:srgbClr val="FF0000"/>
                </a:solidFill>
                <a:latin typeface="Book Antiqua" panose="02040602050305030304" pitchFamily="18" charset="0"/>
              </a:rPr>
              <a:t>specifiche operazioni elusive</a:t>
            </a:r>
          </a:p>
          <a:p>
            <a:pPr eaLnBrk="1" hangingPunct="1"/>
            <a:endParaRPr lang="it-IT" sz="2400" b="1" dirty="0">
              <a:solidFill>
                <a:srgbClr val="FF0000"/>
              </a:solidFill>
              <a:latin typeface="Book Antiqua" panose="02040602050305030304" pitchFamily="18" charset="0"/>
            </a:endParaRPr>
          </a:p>
        </p:txBody>
      </p:sp>
      <p:sp>
        <p:nvSpPr>
          <p:cNvPr id="2" name="Segnaposto numero diapositiva 1"/>
          <p:cNvSpPr>
            <a:spLocks noGrp="1"/>
          </p:cNvSpPr>
          <p:nvPr>
            <p:ph type="sldNum" sz="quarter" idx="12"/>
          </p:nvPr>
        </p:nvSpPr>
        <p:spPr/>
        <p:txBody>
          <a:bodyPr/>
          <a:lstStyle/>
          <a:p>
            <a:pPr>
              <a:defRPr/>
            </a:pPr>
            <a:fld id="{4294FD73-925A-4540-847F-384899767195}" type="slidenum">
              <a:rPr lang="it-IT" smtClean="0"/>
              <a:pPr>
                <a:defRPr/>
              </a:pPr>
              <a:t>29</a:t>
            </a:fld>
            <a:endParaRPr lang="it-IT"/>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79512" y="260648"/>
            <a:ext cx="8229600" cy="1224136"/>
          </a:xfrm>
        </p:spPr>
        <p:txBody>
          <a:bodyPr rtlCol="0">
            <a:normAutofit fontScale="90000"/>
          </a:bodyPr>
          <a:lstStyle/>
          <a:p>
            <a:pPr eaLnBrk="1" fontAlgn="auto" hangingPunct="1">
              <a:spcAft>
                <a:spcPts val="0"/>
              </a:spcAft>
              <a:defRPr/>
            </a:pPr>
            <a:r>
              <a:rPr lang="it-IT" dirty="0" smtClean="0"/>
              <a:t/>
            </a:r>
            <a:br>
              <a:rPr lang="it-IT" dirty="0" smtClean="0"/>
            </a:br>
            <a:r>
              <a:rPr lang="it-IT" dirty="0" smtClean="0"/>
              <a:t/>
            </a:r>
            <a:br>
              <a:rPr lang="it-IT" dirty="0" smtClean="0"/>
            </a:br>
            <a:r>
              <a:rPr lang="it-IT" dirty="0" smtClean="0"/>
              <a:t/>
            </a:r>
            <a:br>
              <a:rPr lang="it-IT" dirty="0" smtClean="0"/>
            </a:br>
            <a:r>
              <a:rPr lang="it-IT" dirty="0" smtClean="0"/>
              <a:t/>
            </a:r>
            <a:br>
              <a:rPr lang="it-IT" dirty="0" smtClean="0"/>
            </a:br>
            <a:r>
              <a:rPr lang="it-IT" dirty="0" smtClean="0"/>
              <a:t/>
            </a:r>
            <a:br>
              <a:rPr lang="it-IT" dirty="0" smtClean="0"/>
            </a:br>
            <a:r>
              <a:rPr lang="it-IT" sz="3100" dirty="0" smtClean="0">
                <a:latin typeface="Book Antiqua" panose="02040602050305030304" pitchFamily="18" charset="0"/>
              </a:rPr>
              <a:t/>
            </a:r>
            <a:br>
              <a:rPr lang="it-IT" sz="3100" dirty="0" smtClean="0">
                <a:latin typeface="Book Antiqua" panose="02040602050305030304" pitchFamily="18" charset="0"/>
              </a:rPr>
            </a:br>
            <a:r>
              <a:rPr lang="it-IT" sz="3100" dirty="0" smtClean="0">
                <a:latin typeface="Book Antiqua" panose="02040602050305030304" pitchFamily="18" charset="0"/>
              </a:rPr>
              <a:t/>
            </a:r>
            <a:br>
              <a:rPr lang="it-IT" sz="3100" dirty="0" smtClean="0">
                <a:latin typeface="Book Antiqua" panose="02040602050305030304" pitchFamily="18" charset="0"/>
              </a:rPr>
            </a:br>
            <a:r>
              <a:rPr lang="it-IT" sz="3100" b="1" dirty="0" smtClean="0">
                <a:latin typeface="Book Antiqua" panose="02040602050305030304" pitchFamily="18" charset="0"/>
              </a:rPr>
              <a:t/>
            </a:r>
            <a:br>
              <a:rPr lang="it-IT" sz="3100" b="1" dirty="0" smtClean="0">
                <a:latin typeface="Book Antiqua" panose="02040602050305030304" pitchFamily="18" charset="0"/>
              </a:rPr>
            </a:br>
            <a:r>
              <a:rPr lang="it-IT" sz="3100" b="1" dirty="0" smtClean="0">
                <a:latin typeface="Book Antiqua" panose="02040602050305030304" pitchFamily="18" charset="0"/>
              </a:rPr>
              <a:t/>
            </a:r>
            <a:br>
              <a:rPr lang="it-IT" sz="3100" b="1" dirty="0" smtClean="0">
                <a:latin typeface="Book Antiqua" panose="02040602050305030304" pitchFamily="18" charset="0"/>
              </a:rPr>
            </a:br>
            <a:r>
              <a:rPr lang="it-IT" sz="3100" b="1" dirty="0" smtClean="0">
                <a:latin typeface="Book Antiqua" panose="02040602050305030304" pitchFamily="18" charset="0"/>
              </a:rPr>
              <a:t/>
            </a:r>
            <a:br>
              <a:rPr lang="it-IT" sz="3100" b="1" dirty="0" smtClean="0">
                <a:latin typeface="Book Antiqua" panose="02040602050305030304" pitchFamily="18" charset="0"/>
              </a:rPr>
            </a:br>
            <a:r>
              <a:rPr lang="it-IT" sz="3100" b="1" dirty="0" smtClean="0">
                <a:solidFill>
                  <a:srgbClr val="00B0F0"/>
                </a:solidFill>
                <a:latin typeface="Book Antiqua" panose="02040602050305030304" pitchFamily="18" charset="0"/>
              </a:rPr>
              <a:t>Dichiarazione fraudolenta mediante uso di fatture o altri documenti per operazioni inesistenti</a:t>
            </a:r>
            <a:br>
              <a:rPr lang="it-IT" sz="3100" b="1" dirty="0" smtClean="0">
                <a:solidFill>
                  <a:srgbClr val="00B0F0"/>
                </a:solidFill>
                <a:latin typeface="Book Antiqua" panose="02040602050305030304" pitchFamily="18" charset="0"/>
              </a:rPr>
            </a:br>
            <a:r>
              <a:rPr lang="it-IT" sz="3100" b="1" dirty="0" smtClean="0">
                <a:solidFill>
                  <a:srgbClr val="00B0F0"/>
                </a:solidFill>
                <a:latin typeface="Book Antiqua" panose="02040602050305030304" pitchFamily="18" charset="0"/>
              </a:rPr>
              <a:t>(art. 2 D. </a:t>
            </a:r>
            <a:r>
              <a:rPr lang="it-IT" sz="3100" b="1" dirty="0" err="1" smtClean="0">
                <a:solidFill>
                  <a:srgbClr val="00B0F0"/>
                </a:solidFill>
                <a:latin typeface="Book Antiqua" panose="02040602050305030304" pitchFamily="18" charset="0"/>
              </a:rPr>
              <a:t>Lvo</a:t>
            </a:r>
            <a:r>
              <a:rPr lang="it-IT" sz="3100" b="1" dirty="0" smtClean="0">
                <a:solidFill>
                  <a:srgbClr val="00B0F0"/>
                </a:solidFill>
                <a:latin typeface="Book Antiqua" panose="02040602050305030304" pitchFamily="18" charset="0"/>
              </a:rPr>
              <a:t> 2000/74)</a:t>
            </a:r>
            <a:endParaRPr lang="it-IT" sz="3100" b="1" dirty="0">
              <a:solidFill>
                <a:srgbClr val="00B0F0"/>
              </a:solidFill>
              <a:latin typeface="Book Antiqua" panose="02040602050305030304" pitchFamily="18" charset="0"/>
            </a:endParaRPr>
          </a:p>
        </p:txBody>
      </p:sp>
      <p:sp>
        <p:nvSpPr>
          <p:cNvPr id="3" name="Segnaposto numero diapositiva 2"/>
          <p:cNvSpPr>
            <a:spLocks noGrp="1"/>
          </p:cNvSpPr>
          <p:nvPr>
            <p:ph type="sldNum" sz="quarter" idx="12"/>
          </p:nvPr>
        </p:nvSpPr>
        <p:spPr/>
        <p:txBody>
          <a:bodyPr/>
          <a:lstStyle/>
          <a:p>
            <a:pPr>
              <a:defRPr/>
            </a:pPr>
            <a:fld id="{42A1880C-6DB0-40AE-BE99-085B2EB76EC3}" type="slidenum">
              <a:rPr lang="it-IT" smtClean="0"/>
              <a:pPr>
                <a:defRPr/>
              </a:pPr>
              <a:t>3</a:t>
            </a:fld>
            <a:endParaRPr lang="it-IT"/>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olo 1"/>
          <p:cNvSpPr>
            <a:spLocks noGrp="1"/>
          </p:cNvSpPr>
          <p:nvPr>
            <p:ph type="title"/>
          </p:nvPr>
        </p:nvSpPr>
        <p:spPr/>
        <p:txBody>
          <a:bodyPr/>
          <a:lstStyle/>
          <a:p>
            <a:pPr eaLnBrk="1" hangingPunct="1"/>
            <a:r>
              <a:rPr lang="it-IT" sz="2400" b="1" dirty="0" err="1" smtClean="0">
                <a:solidFill>
                  <a:srgbClr val="00B0F0"/>
                </a:solidFill>
                <a:latin typeface="Book Antiqua" panose="02040602050305030304" pitchFamily="18" charset="0"/>
              </a:rPr>
              <a:t>Cass</a:t>
            </a:r>
            <a:r>
              <a:rPr lang="it-IT" sz="2400" b="1" dirty="0" smtClean="0">
                <a:solidFill>
                  <a:srgbClr val="00B0F0"/>
                </a:solidFill>
                <a:latin typeface="Book Antiqua" panose="02040602050305030304" pitchFamily="18" charset="0"/>
              </a:rPr>
              <a:t>. </a:t>
            </a:r>
            <a:r>
              <a:rPr lang="it-IT" sz="2400" b="1" dirty="0" err="1" smtClean="0">
                <a:solidFill>
                  <a:srgbClr val="00B0F0"/>
                </a:solidFill>
                <a:latin typeface="Book Antiqua" panose="02040602050305030304" pitchFamily="18" charset="0"/>
              </a:rPr>
              <a:t>Civ</a:t>
            </a:r>
            <a:r>
              <a:rPr lang="it-IT" sz="2400" b="1" dirty="0" smtClean="0">
                <a:solidFill>
                  <a:srgbClr val="00B0F0"/>
                </a:solidFill>
                <a:latin typeface="Book Antiqua" panose="02040602050305030304" pitchFamily="18" charset="0"/>
              </a:rPr>
              <a:t>., sez. Un., 23 gennaio 2008, n. 30055,</a:t>
            </a:r>
            <a:br>
              <a:rPr lang="it-IT" sz="2400" b="1" dirty="0" smtClean="0">
                <a:solidFill>
                  <a:srgbClr val="00B0F0"/>
                </a:solidFill>
                <a:latin typeface="Book Antiqua" panose="02040602050305030304" pitchFamily="18" charset="0"/>
              </a:rPr>
            </a:br>
            <a:r>
              <a:rPr lang="it-IT" sz="2400" b="1" dirty="0">
                <a:solidFill>
                  <a:srgbClr val="00B0F0"/>
                </a:solidFill>
                <a:latin typeface="Book Antiqua" panose="02040602050305030304" pitchFamily="18" charset="0"/>
              </a:rPr>
              <a:t>e</a:t>
            </a:r>
            <a:r>
              <a:rPr lang="it-IT" sz="2400" b="1" dirty="0" smtClean="0">
                <a:solidFill>
                  <a:srgbClr val="00B0F0"/>
                </a:solidFill>
                <a:latin typeface="Book Antiqua" panose="02040602050305030304" pitchFamily="18" charset="0"/>
              </a:rPr>
              <a:t> rilevanza tributaria dell’elusione fiscale </a:t>
            </a:r>
          </a:p>
        </p:txBody>
      </p:sp>
      <p:sp>
        <p:nvSpPr>
          <p:cNvPr id="38915" name="Segnaposto contenuto 2"/>
          <p:cNvSpPr>
            <a:spLocks noGrp="1"/>
          </p:cNvSpPr>
          <p:nvPr>
            <p:ph idx="1"/>
          </p:nvPr>
        </p:nvSpPr>
        <p:spPr>
          <a:xfrm>
            <a:off x="539552" y="1268760"/>
            <a:ext cx="8229600" cy="5301208"/>
          </a:xfrm>
        </p:spPr>
        <p:txBody>
          <a:bodyPr/>
          <a:lstStyle/>
          <a:p>
            <a:pPr algn="ctr" eaLnBrk="1" hangingPunct="1"/>
            <a:endParaRPr lang="it-IT" sz="2400" dirty="0" smtClean="0">
              <a:latin typeface="Book Antiqua" panose="02040602050305030304" pitchFamily="18" charset="0"/>
            </a:endParaRPr>
          </a:p>
          <a:p>
            <a:pPr algn="ctr" eaLnBrk="1" hangingPunct="1"/>
            <a:r>
              <a:rPr lang="it-IT" sz="2400" dirty="0" smtClean="0">
                <a:latin typeface="Book Antiqua" panose="02040602050305030304" pitchFamily="18" charset="0"/>
              </a:rPr>
              <a:t>Principio </a:t>
            </a:r>
            <a:r>
              <a:rPr lang="it-IT" sz="2400" dirty="0">
                <a:latin typeface="Book Antiqua" panose="02040602050305030304" pitchFamily="18" charset="0"/>
              </a:rPr>
              <a:t>anti/elusivo di carattere generale con riferimento alla giurisprudenza comunitaria in materia di imposte armonizzate - C. </a:t>
            </a:r>
            <a:r>
              <a:rPr lang="it-IT" sz="2400" dirty="0" err="1">
                <a:latin typeface="Book Antiqua" panose="02040602050305030304" pitchFamily="18" charset="0"/>
              </a:rPr>
              <a:t>Giust</a:t>
            </a:r>
            <a:r>
              <a:rPr lang="it-IT" sz="2400" dirty="0">
                <a:latin typeface="Book Antiqua" panose="02040602050305030304" pitchFamily="18" charset="0"/>
              </a:rPr>
              <a:t>. UE, 21 febbraio 2006, causa C-2555/02, sentenza c.d. «</a:t>
            </a:r>
            <a:r>
              <a:rPr lang="it-IT" sz="2400" i="1" dirty="0">
                <a:latin typeface="Book Antiqua" panose="02040602050305030304" pitchFamily="18" charset="0"/>
              </a:rPr>
              <a:t>Halifax</a:t>
            </a:r>
            <a:r>
              <a:rPr lang="it-IT" sz="2400" dirty="0" smtClean="0">
                <a:latin typeface="Book Antiqua" panose="02040602050305030304" pitchFamily="18" charset="0"/>
              </a:rPr>
              <a:t>»</a:t>
            </a:r>
            <a:endParaRPr lang="it-IT" sz="2400" b="1" dirty="0" smtClean="0">
              <a:solidFill>
                <a:srgbClr val="FF0000"/>
              </a:solidFill>
              <a:latin typeface="Book Antiqua" panose="02040602050305030304" pitchFamily="18" charset="0"/>
            </a:endParaRPr>
          </a:p>
          <a:p>
            <a:pPr algn="ctr" eaLnBrk="1" hangingPunct="1"/>
            <a:r>
              <a:rPr lang="it-IT" sz="2400" b="1" dirty="0" smtClean="0">
                <a:solidFill>
                  <a:srgbClr val="FF0000"/>
                </a:solidFill>
                <a:latin typeface="Book Antiqua" panose="02040602050305030304" pitchFamily="18" charset="0"/>
              </a:rPr>
              <a:t>Art. 53 </a:t>
            </a:r>
            <a:r>
              <a:rPr lang="it-IT" sz="2400" b="1" dirty="0" err="1" smtClean="0">
                <a:solidFill>
                  <a:srgbClr val="FF0000"/>
                </a:solidFill>
                <a:latin typeface="Book Antiqua" panose="02040602050305030304" pitchFamily="18" charset="0"/>
              </a:rPr>
              <a:t>Cost</a:t>
            </a:r>
            <a:r>
              <a:rPr lang="it-IT" sz="2400" b="1" dirty="0" smtClean="0">
                <a:solidFill>
                  <a:srgbClr val="FF0000"/>
                </a:solidFill>
                <a:latin typeface="Book Antiqua" panose="02040602050305030304" pitchFamily="18" charset="0"/>
              </a:rPr>
              <a:t>. quale disposizione anti/elusiva di carattere generale - sottesa al principio costituzionale di capacità contributiva - </a:t>
            </a:r>
          </a:p>
          <a:p>
            <a:pPr marL="0" indent="0" algn="ctr" eaLnBrk="1" hangingPunct="1">
              <a:buNone/>
            </a:pPr>
            <a:r>
              <a:rPr lang="it-IT" sz="2400" dirty="0" smtClean="0">
                <a:latin typeface="Book Antiqua" panose="02040602050305030304" pitchFamily="18" charset="0"/>
              </a:rPr>
              <a:t>«</a:t>
            </a:r>
            <a:r>
              <a:rPr lang="it-IT" sz="2400" i="1" dirty="0" smtClean="0">
                <a:latin typeface="Book Antiqua" panose="02040602050305030304" pitchFamily="18" charset="0"/>
              </a:rPr>
              <a:t>Divieto di realizzo di vantaggi fiscali (indebiti) attraverso l’utilizzo distorto, pur se non contrastante con alcuna specifica disposizione, di strumenti giuridici idonei ad ottenere un risparmio d’imposta - in mancanza di ragioni economicamente apprezzabili che giustifichino l’operazione posta in essere</a:t>
            </a:r>
            <a:r>
              <a:rPr lang="it-IT" sz="2400" dirty="0" smtClean="0">
                <a:latin typeface="Book Antiqua" panose="02040602050305030304" pitchFamily="18" charset="0"/>
              </a:rPr>
              <a:t>»</a:t>
            </a:r>
          </a:p>
        </p:txBody>
      </p:sp>
      <p:sp>
        <p:nvSpPr>
          <p:cNvPr id="2" name="Segnaposto numero diapositiva 1"/>
          <p:cNvSpPr>
            <a:spLocks noGrp="1"/>
          </p:cNvSpPr>
          <p:nvPr>
            <p:ph type="sldNum" sz="quarter" idx="12"/>
          </p:nvPr>
        </p:nvSpPr>
        <p:spPr/>
        <p:txBody>
          <a:bodyPr/>
          <a:lstStyle/>
          <a:p>
            <a:pPr>
              <a:defRPr/>
            </a:pPr>
            <a:fld id="{43F42827-EB4D-45C7-9FDA-752BF57ACE09}" type="slidenum">
              <a:rPr lang="it-IT" smtClean="0"/>
              <a:pPr>
                <a:defRPr/>
              </a:pPr>
              <a:t>30</a:t>
            </a:fld>
            <a:endParaRPr lang="it-IT"/>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Segnaposto contenuto 2"/>
          <p:cNvSpPr>
            <a:spLocks noGrp="1"/>
          </p:cNvSpPr>
          <p:nvPr>
            <p:ph idx="1"/>
          </p:nvPr>
        </p:nvSpPr>
        <p:spPr>
          <a:xfrm>
            <a:off x="457200" y="332656"/>
            <a:ext cx="8229600" cy="5793507"/>
          </a:xfrm>
        </p:spPr>
        <p:txBody>
          <a:bodyPr/>
          <a:lstStyle/>
          <a:p>
            <a:pPr algn="ctr" eaLnBrk="1" hangingPunct="1">
              <a:buFontTx/>
              <a:buChar char="-"/>
            </a:pPr>
            <a:r>
              <a:rPr lang="it-IT" sz="2400" dirty="0" smtClean="0">
                <a:latin typeface="Book Antiqua" panose="02040602050305030304" pitchFamily="18" charset="0"/>
              </a:rPr>
              <a:t>Contrasto con i principi di stretta legalità e tipicità in materia penale</a:t>
            </a:r>
            <a:r>
              <a:rPr lang="it-IT" sz="2400" i="1" dirty="0" smtClean="0">
                <a:latin typeface="Book Antiqua" panose="02040602050305030304" pitchFamily="18" charset="0"/>
              </a:rPr>
              <a:t> ex </a:t>
            </a:r>
            <a:r>
              <a:rPr lang="it-IT" sz="2400" dirty="0" smtClean="0">
                <a:latin typeface="Book Antiqua" panose="02040602050305030304" pitchFamily="18" charset="0"/>
              </a:rPr>
              <a:t>art. 25 </a:t>
            </a:r>
            <a:r>
              <a:rPr lang="it-IT" sz="2400" dirty="0" err="1" smtClean="0">
                <a:latin typeface="Book Antiqua" panose="02040602050305030304" pitchFamily="18" charset="0"/>
              </a:rPr>
              <a:t>Cost</a:t>
            </a:r>
            <a:r>
              <a:rPr lang="it-IT" sz="2400" dirty="0" smtClean="0">
                <a:latin typeface="Book Antiqua" panose="02040602050305030304" pitchFamily="18" charset="0"/>
              </a:rPr>
              <a:t>.</a:t>
            </a:r>
            <a:endParaRPr lang="it-IT" sz="2400" dirty="0">
              <a:latin typeface="Book Antiqua" panose="02040602050305030304" pitchFamily="18" charset="0"/>
            </a:endParaRPr>
          </a:p>
          <a:p>
            <a:pPr algn="ctr" eaLnBrk="1" hangingPunct="1">
              <a:buFontTx/>
              <a:buChar char="-"/>
            </a:pPr>
            <a:r>
              <a:rPr lang="it-IT" sz="2400" dirty="0" smtClean="0">
                <a:latin typeface="Book Antiqua" panose="02040602050305030304" pitchFamily="18" charset="0"/>
              </a:rPr>
              <a:t>Mancanza di un divieto normativo previsto </a:t>
            </a:r>
            <a:r>
              <a:rPr lang="it-IT" sz="2400" i="1" dirty="0" smtClean="0">
                <a:latin typeface="Book Antiqua" panose="02040602050305030304" pitchFamily="18" charset="0"/>
              </a:rPr>
              <a:t>ex lege </a:t>
            </a:r>
            <a:r>
              <a:rPr lang="it-IT" sz="2400" b="1" dirty="0" smtClean="0">
                <a:solidFill>
                  <a:srgbClr val="FF0000"/>
                </a:solidFill>
                <a:latin typeface="Book Antiqua" panose="02040602050305030304" pitchFamily="18" charset="0"/>
              </a:rPr>
              <a:t>e struttura atipica del comportamento costituente elusione fiscale</a:t>
            </a:r>
          </a:p>
          <a:p>
            <a:pPr algn="ctr" eaLnBrk="1" hangingPunct="1">
              <a:buFontTx/>
              <a:buChar char="-"/>
            </a:pPr>
            <a:r>
              <a:rPr lang="it-IT" sz="2400" b="1" dirty="0" smtClean="0">
                <a:solidFill>
                  <a:schemeClr val="accent1"/>
                </a:solidFill>
                <a:latin typeface="Book Antiqua" panose="02040602050305030304" pitchFamily="18" charset="0"/>
              </a:rPr>
              <a:t>Estraneità dell’elusione fiscale</a:t>
            </a:r>
            <a:r>
              <a:rPr lang="it-IT" sz="2400" b="1" dirty="0">
                <a:solidFill>
                  <a:schemeClr val="accent1"/>
                </a:solidFill>
                <a:latin typeface="Book Antiqua" panose="02040602050305030304" pitchFamily="18" charset="0"/>
              </a:rPr>
              <a:t> </a:t>
            </a:r>
            <a:r>
              <a:rPr lang="it-IT" sz="2400" b="1" dirty="0" smtClean="0">
                <a:solidFill>
                  <a:schemeClr val="accent1"/>
                </a:solidFill>
                <a:latin typeface="Book Antiqua" panose="02040602050305030304" pitchFamily="18" charset="0"/>
              </a:rPr>
              <a:t>dalla fattispecie di dichiarazione infedele </a:t>
            </a:r>
            <a:r>
              <a:rPr lang="it-IT" sz="2400" b="1" i="1" dirty="0" smtClean="0">
                <a:solidFill>
                  <a:schemeClr val="accent1"/>
                </a:solidFill>
                <a:latin typeface="Book Antiqua" panose="02040602050305030304" pitchFamily="18" charset="0"/>
              </a:rPr>
              <a:t>ex</a:t>
            </a:r>
            <a:r>
              <a:rPr lang="it-IT" sz="2400" b="1" dirty="0" smtClean="0">
                <a:solidFill>
                  <a:schemeClr val="accent1"/>
                </a:solidFill>
                <a:latin typeface="Book Antiqua" panose="02040602050305030304" pitchFamily="18" charset="0"/>
              </a:rPr>
              <a:t> art. 4 D. </a:t>
            </a:r>
            <a:r>
              <a:rPr lang="it-IT" sz="2400" b="1" dirty="0" err="1" smtClean="0">
                <a:solidFill>
                  <a:schemeClr val="accent1"/>
                </a:solidFill>
                <a:latin typeface="Book Antiqua" panose="02040602050305030304" pitchFamily="18" charset="0"/>
              </a:rPr>
              <a:t>Lvo</a:t>
            </a:r>
            <a:r>
              <a:rPr lang="it-IT" sz="2400" b="1" dirty="0" smtClean="0">
                <a:solidFill>
                  <a:schemeClr val="accent1"/>
                </a:solidFill>
                <a:latin typeface="Book Antiqua" panose="02040602050305030304" pitchFamily="18" charset="0"/>
              </a:rPr>
              <a:t> 2000/74:</a:t>
            </a:r>
            <a:endParaRPr lang="it-IT" sz="2400" b="1" i="1" dirty="0" smtClean="0">
              <a:solidFill>
                <a:schemeClr val="accent1"/>
              </a:solidFill>
              <a:latin typeface="Book Antiqua" panose="02040602050305030304" pitchFamily="18" charset="0"/>
            </a:endParaRPr>
          </a:p>
          <a:p>
            <a:pPr marL="514350" indent="-514350" algn="ctr" eaLnBrk="1" hangingPunct="1">
              <a:buAutoNum type="romanLcParenR"/>
            </a:pPr>
            <a:r>
              <a:rPr lang="it-IT" sz="2400" dirty="0" smtClean="0">
                <a:latin typeface="Book Antiqua" panose="02040602050305030304" pitchFamily="18" charset="0"/>
              </a:rPr>
              <a:t>liceità degli atti, fatti e negozi, realmente documentati e dichiarati dal contribuente </a:t>
            </a:r>
          </a:p>
          <a:p>
            <a:pPr marL="514350" indent="-514350" algn="ctr" eaLnBrk="1" hangingPunct="1">
              <a:buAutoNum type="romanLcParenR"/>
            </a:pPr>
            <a:r>
              <a:rPr lang="it-IT" sz="2400" dirty="0" smtClean="0">
                <a:latin typeface="Book Antiqua" panose="02040602050305030304" pitchFamily="18" charset="0"/>
              </a:rPr>
              <a:t>mancanza di omissioni dichiarative o rappresentazioni di elementi attivi in misura inferiore a quella reale, ovvero, di elementi passivi fittizi</a:t>
            </a:r>
          </a:p>
          <a:p>
            <a:pPr marL="514350" indent="-514350" algn="ctr" eaLnBrk="1" hangingPunct="1">
              <a:buAutoNum type="romanLcParenR"/>
            </a:pPr>
            <a:r>
              <a:rPr lang="it-IT" sz="2400" dirty="0" smtClean="0">
                <a:latin typeface="Book Antiqua" panose="02040602050305030304" pitchFamily="18" charset="0"/>
              </a:rPr>
              <a:t>insussistenza di attitudini fraudolente o </a:t>
            </a:r>
            <a:r>
              <a:rPr lang="it-IT" sz="2400" dirty="0" err="1" smtClean="0">
                <a:latin typeface="Book Antiqua" panose="02040602050305030304" pitchFamily="18" charset="0"/>
              </a:rPr>
              <a:t>dissimulatorie</a:t>
            </a:r>
            <a:r>
              <a:rPr lang="it-IT" sz="2400" dirty="0" smtClean="0">
                <a:latin typeface="Book Antiqua" panose="02040602050305030304" pitchFamily="18" charset="0"/>
              </a:rPr>
              <a:t> nei confronti dell’amministrazione fiscale</a:t>
            </a:r>
          </a:p>
        </p:txBody>
      </p:sp>
      <p:sp>
        <p:nvSpPr>
          <p:cNvPr id="2" name="Segnaposto numero diapositiva 1"/>
          <p:cNvSpPr>
            <a:spLocks noGrp="1"/>
          </p:cNvSpPr>
          <p:nvPr>
            <p:ph type="sldNum" sz="quarter" idx="12"/>
          </p:nvPr>
        </p:nvSpPr>
        <p:spPr/>
        <p:txBody>
          <a:bodyPr/>
          <a:lstStyle/>
          <a:p>
            <a:pPr>
              <a:defRPr/>
            </a:pPr>
            <a:fld id="{43F42827-EB4D-45C7-9FDA-752BF57ACE09}" type="slidenum">
              <a:rPr lang="it-IT" smtClean="0"/>
              <a:pPr>
                <a:defRPr/>
              </a:pPr>
              <a:t>31</a:t>
            </a:fld>
            <a:endParaRPr lang="it-IT"/>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b="1" dirty="0" err="1" smtClean="0">
                <a:solidFill>
                  <a:srgbClr val="0070C0"/>
                </a:solidFill>
              </a:rPr>
              <a:t>Cass</a:t>
            </a:r>
            <a:r>
              <a:rPr lang="it-IT" sz="2800" b="1" dirty="0" smtClean="0">
                <a:solidFill>
                  <a:srgbClr val="0070C0"/>
                </a:solidFill>
              </a:rPr>
              <a:t>. </a:t>
            </a:r>
            <a:r>
              <a:rPr lang="it-IT" sz="2800" b="1" dirty="0" err="1" smtClean="0">
                <a:solidFill>
                  <a:srgbClr val="0070C0"/>
                </a:solidFill>
              </a:rPr>
              <a:t>pen</a:t>
            </a:r>
            <a:r>
              <a:rPr lang="it-IT" sz="2800" b="1" dirty="0" smtClean="0">
                <a:solidFill>
                  <a:srgbClr val="0070C0"/>
                </a:solidFill>
              </a:rPr>
              <a:t>., Sez. IV, 20 novembre 2014, n. 3307</a:t>
            </a:r>
            <a:endParaRPr lang="it-IT" sz="2800" b="1" dirty="0">
              <a:solidFill>
                <a:srgbClr val="0070C0"/>
              </a:solidFill>
            </a:endParaRPr>
          </a:p>
        </p:txBody>
      </p:sp>
      <p:sp>
        <p:nvSpPr>
          <p:cNvPr id="3" name="Segnaposto contenuto 2"/>
          <p:cNvSpPr>
            <a:spLocks noGrp="1"/>
          </p:cNvSpPr>
          <p:nvPr>
            <p:ph idx="1"/>
          </p:nvPr>
        </p:nvSpPr>
        <p:spPr/>
        <p:txBody>
          <a:bodyPr/>
          <a:lstStyle/>
          <a:p>
            <a:pPr marL="0" indent="0" algn="ctr">
              <a:buNone/>
            </a:pPr>
            <a:endParaRPr lang="it-IT" sz="2400" dirty="0" smtClean="0"/>
          </a:p>
          <a:p>
            <a:pPr marL="0" indent="0" algn="ctr">
              <a:buNone/>
            </a:pPr>
            <a:r>
              <a:rPr lang="it-IT" sz="2400" dirty="0" smtClean="0"/>
              <a:t>«</a:t>
            </a:r>
            <a:r>
              <a:rPr lang="it-IT" sz="2400" i="1" dirty="0" smtClean="0">
                <a:latin typeface="Book Antiqua" panose="02040602050305030304" pitchFamily="18" charset="0"/>
              </a:rPr>
              <a:t>In </a:t>
            </a:r>
            <a:r>
              <a:rPr lang="it-IT" sz="2400" i="1" dirty="0">
                <a:latin typeface="Book Antiqua" panose="02040602050305030304" pitchFamily="18" charset="0"/>
              </a:rPr>
              <a:t>materia tributaria, nulla osta, a livello di ordinamento nazionale ed europeo, alla </a:t>
            </a:r>
            <a:r>
              <a:rPr lang="it-IT" sz="2400" b="1" i="1" dirty="0">
                <a:solidFill>
                  <a:srgbClr val="FF0000"/>
                </a:solidFill>
                <a:latin typeface="Book Antiqua" panose="02040602050305030304" pitchFamily="18" charset="0"/>
              </a:rPr>
              <a:t>rilevanza penale dell'abuso del diritto</a:t>
            </a:r>
            <a:r>
              <a:rPr lang="it-IT" sz="2400" i="1" dirty="0">
                <a:latin typeface="Book Antiqua" panose="02040602050305030304" pitchFamily="18" charset="0"/>
              </a:rPr>
              <a:t>, giacché dai principi di capacità contributiva e di progressività dell'imposizione, dettati dall'art. 53 </a:t>
            </a:r>
            <a:r>
              <a:rPr lang="it-IT" sz="2400" i="1" dirty="0" err="1">
                <a:latin typeface="Book Antiqua" panose="02040602050305030304" pitchFamily="18" charset="0"/>
              </a:rPr>
              <a:t>cost</a:t>
            </a:r>
            <a:r>
              <a:rPr lang="it-IT" sz="2400" i="1" dirty="0">
                <a:latin typeface="Book Antiqua" panose="02040602050305030304" pitchFamily="18" charset="0"/>
              </a:rPr>
              <a:t>., si desume che il contribuente non può trarre indebiti vantaggi fiscali dall'utilizzo in maniera distorta di strumenti giuridici idonei ad ottenere un risparmio fiscale, in mancanza di ragioni economicamente apprezzabili che possano giustificare </a:t>
            </a:r>
            <a:r>
              <a:rPr lang="it-IT" sz="2400" i="1" dirty="0" smtClean="0">
                <a:latin typeface="Book Antiqua" panose="02040602050305030304" pitchFamily="18" charset="0"/>
              </a:rPr>
              <a:t>l'operazione</a:t>
            </a:r>
            <a:r>
              <a:rPr lang="it-IT" sz="2400" dirty="0" smtClean="0"/>
              <a:t>»</a:t>
            </a:r>
            <a:endParaRPr lang="it-IT" sz="2400" dirty="0"/>
          </a:p>
        </p:txBody>
      </p:sp>
      <p:sp>
        <p:nvSpPr>
          <p:cNvPr id="4" name="Segnaposto numero diapositiva 3"/>
          <p:cNvSpPr>
            <a:spLocks noGrp="1"/>
          </p:cNvSpPr>
          <p:nvPr>
            <p:ph type="sldNum" sz="quarter" idx="12"/>
          </p:nvPr>
        </p:nvSpPr>
        <p:spPr/>
        <p:txBody>
          <a:bodyPr/>
          <a:lstStyle/>
          <a:p>
            <a:pPr>
              <a:defRPr/>
            </a:pPr>
            <a:fld id="{43F42827-EB4D-45C7-9FDA-752BF57ACE09}" type="slidenum">
              <a:rPr lang="it-IT" smtClean="0"/>
              <a:pPr>
                <a:defRPr/>
              </a:pPr>
              <a:t>32</a:t>
            </a:fld>
            <a:endParaRPr lang="it-IT"/>
          </a:p>
        </p:txBody>
      </p:sp>
    </p:spTree>
    <p:extLst>
      <p:ext uri="{BB962C8B-B14F-4D97-AF65-F5344CB8AC3E}">
        <p14:creationId xmlns:p14="http://schemas.microsoft.com/office/powerpoint/2010/main" val="34291901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olo 1"/>
          <p:cNvSpPr>
            <a:spLocks noGrp="1"/>
          </p:cNvSpPr>
          <p:nvPr>
            <p:ph type="title"/>
          </p:nvPr>
        </p:nvSpPr>
        <p:spPr/>
        <p:txBody>
          <a:bodyPr/>
          <a:lstStyle/>
          <a:p>
            <a:r>
              <a:rPr lang="it-IT" sz="2800" b="1" dirty="0" smtClean="0">
                <a:solidFill>
                  <a:srgbClr val="0070C0"/>
                </a:solidFill>
                <a:latin typeface="Book Antiqua" panose="02040602050305030304" pitchFamily="18" charset="0"/>
              </a:rPr>
              <a:t>Delega Fiscale </a:t>
            </a:r>
            <a:r>
              <a:rPr lang="it-IT" sz="2800" b="1" i="1" dirty="0" smtClean="0">
                <a:solidFill>
                  <a:srgbClr val="0070C0"/>
                </a:solidFill>
                <a:latin typeface="Book Antiqua" panose="02040602050305030304" pitchFamily="18" charset="0"/>
              </a:rPr>
              <a:t>ex</a:t>
            </a:r>
            <a:r>
              <a:rPr lang="it-IT" sz="2800" b="1" dirty="0" smtClean="0">
                <a:solidFill>
                  <a:srgbClr val="0070C0"/>
                </a:solidFill>
                <a:latin typeface="Book Antiqua" panose="02040602050305030304" pitchFamily="18" charset="0"/>
              </a:rPr>
              <a:t> L. 2014 n. 23 </a:t>
            </a:r>
            <a:br>
              <a:rPr lang="it-IT" sz="2800" b="1" dirty="0" smtClean="0">
                <a:solidFill>
                  <a:srgbClr val="0070C0"/>
                </a:solidFill>
                <a:latin typeface="Book Antiqua" panose="02040602050305030304" pitchFamily="18" charset="0"/>
              </a:rPr>
            </a:br>
            <a:r>
              <a:rPr lang="it-IT" sz="2800" b="1" dirty="0" smtClean="0">
                <a:solidFill>
                  <a:srgbClr val="0070C0"/>
                </a:solidFill>
                <a:latin typeface="Book Antiqua" panose="02040602050305030304" pitchFamily="18" charset="0"/>
              </a:rPr>
              <a:t>ed irrilevanza penale dell’abuso del diritto</a:t>
            </a:r>
          </a:p>
        </p:txBody>
      </p:sp>
      <p:sp>
        <p:nvSpPr>
          <p:cNvPr id="40963" name="Segnaposto contenuto 2"/>
          <p:cNvSpPr>
            <a:spLocks noGrp="1"/>
          </p:cNvSpPr>
          <p:nvPr>
            <p:ph idx="1"/>
          </p:nvPr>
        </p:nvSpPr>
        <p:spPr>
          <a:xfrm>
            <a:off x="467544" y="1484784"/>
            <a:ext cx="8229600" cy="5373216"/>
          </a:xfrm>
        </p:spPr>
        <p:txBody>
          <a:bodyPr/>
          <a:lstStyle/>
          <a:p>
            <a:pPr marL="0" indent="0" algn="ctr" eaLnBrk="1" hangingPunct="1">
              <a:buNone/>
            </a:pPr>
            <a:endParaRPr lang="it-IT" sz="2400" b="1" dirty="0" smtClean="0">
              <a:solidFill>
                <a:srgbClr val="FF0000"/>
              </a:solidFill>
              <a:latin typeface="Book Antiqua" panose="02040602050305030304" pitchFamily="18" charset="0"/>
            </a:endParaRPr>
          </a:p>
          <a:p>
            <a:pPr marL="0" indent="0" algn="ctr" eaLnBrk="1" hangingPunct="1">
              <a:buNone/>
            </a:pPr>
            <a:r>
              <a:rPr lang="it-IT" sz="2400" b="1" dirty="0" smtClean="0">
                <a:solidFill>
                  <a:srgbClr val="FF0000"/>
                </a:solidFill>
                <a:latin typeface="Book Antiqua" panose="02040602050305030304" pitchFamily="18" charset="0"/>
              </a:rPr>
              <a:t>Schema </a:t>
            </a:r>
            <a:r>
              <a:rPr lang="it-IT" sz="2400" b="1" dirty="0">
                <a:solidFill>
                  <a:srgbClr val="FF0000"/>
                </a:solidFill>
                <a:latin typeface="Book Antiqua" panose="02040602050305030304" pitchFamily="18" charset="0"/>
              </a:rPr>
              <a:t>di </a:t>
            </a:r>
            <a:r>
              <a:rPr lang="it-IT" sz="2400" b="1" dirty="0" smtClean="0">
                <a:solidFill>
                  <a:srgbClr val="FF0000"/>
                </a:solidFill>
                <a:latin typeface="Book Antiqua" panose="02040602050305030304" pitchFamily="18" charset="0"/>
              </a:rPr>
              <a:t>Decreto Legislativo sulla </a:t>
            </a:r>
            <a:r>
              <a:rPr lang="it-IT" sz="2400" b="1" dirty="0">
                <a:solidFill>
                  <a:srgbClr val="FF0000"/>
                </a:solidFill>
                <a:latin typeface="Book Antiqua" panose="02040602050305030304" pitchFamily="18" charset="0"/>
              </a:rPr>
              <a:t>certezza del diritto nei rapporti tra fisco e contribuente </a:t>
            </a:r>
            <a:endParaRPr lang="it-IT" sz="2400" b="1" dirty="0" smtClean="0">
              <a:solidFill>
                <a:srgbClr val="FF0000"/>
              </a:solidFill>
              <a:latin typeface="Book Antiqua" panose="02040602050305030304" pitchFamily="18" charset="0"/>
            </a:endParaRPr>
          </a:p>
          <a:p>
            <a:pPr marL="0" indent="0" algn="ctr" eaLnBrk="1" hangingPunct="1">
              <a:buNone/>
            </a:pPr>
            <a:endParaRPr lang="it-IT" sz="2400" b="1" dirty="0" smtClean="0">
              <a:solidFill>
                <a:srgbClr val="FF0000"/>
              </a:solidFill>
              <a:latin typeface="Book Antiqua" panose="02040602050305030304" pitchFamily="18" charset="0"/>
            </a:endParaRPr>
          </a:p>
          <a:p>
            <a:pPr marL="0" indent="0" algn="ctr" eaLnBrk="1" hangingPunct="1">
              <a:buNone/>
            </a:pPr>
            <a:r>
              <a:rPr lang="it-IT" sz="2400" dirty="0" smtClean="0">
                <a:latin typeface="Book Antiqua" panose="02040602050305030304" pitchFamily="18" charset="0"/>
              </a:rPr>
              <a:t>Art. 10 </a:t>
            </a:r>
            <a:r>
              <a:rPr lang="it-IT" sz="2400" i="1" dirty="0" smtClean="0">
                <a:latin typeface="Book Antiqua" panose="02040602050305030304" pitchFamily="18" charset="0"/>
              </a:rPr>
              <a:t>bis</a:t>
            </a:r>
            <a:r>
              <a:rPr lang="it-IT" sz="2400" dirty="0" smtClean="0">
                <a:latin typeface="Book Antiqua" panose="02040602050305030304" pitchFamily="18" charset="0"/>
              </a:rPr>
              <a:t>, commi primo e tredicesimo, L. 2000 n. 1212, recante disciplina dell’abuso del diritto o elusione fiscale: </a:t>
            </a:r>
            <a:r>
              <a:rPr lang="it-IT" sz="2400" b="1" dirty="0" smtClean="0">
                <a:latin typeface="Book Antiqua" panose="02040602050305030304" pitchFamily="18" charset="0"/>
              </a:rPr>
              <a:t>«</a:t>
            </a:r>
            <a:r>
              <a:rPr lang="it-IT" sz="2400" i="1" dirty="0" smtClean="0">
                <a:latin typeface="Book Antiqua" panose="02040602050305030304" pitchFamily="18" charset="0"/>
              </a:rPr>
              <a:t>Configurano abuso del diritto una o più operazioni prive di sostanza economica che, pur nel rispetto formale delle norme fiscali, realizzano essenzialmente vantaggi fiscali indebiti(…). Le operazioni abusive non danno luogo a fatti punibili ai sensi delle legge penali tributarie. Resta ferma l’applicazione delle sanzioni amministrative tributarie</a:t>
            </a:r>
            <a:r>
              <a:rPr lang="it-IT" sz="2400" dirty="0" smtClean="0">
                <a:latin typeface="Book Antiqua" panose="02040602050305030304" pitchFamily="18" charset="0"/>
              </a:rPr>
              <a:t>» </a:t>
            </a:r>
            <a:endParaRPr lang="it-IT" sz="2400" dirty="0">
              <a:latin typeface="Book Antiqua" panose="02040602050305030304" pitchFamily="18" charset="0"/>
            </a:endParaRPr>
          </a:p>
          <a:p>
            <a:pPr marL="0" indent="0" algn="ctr" eaLnBrk="1" hangingPunct="1">
              <a:buNone/>
            </a:pPr>
            <a:endParaRPr lang="it-IT" sz="2400" b="1" dirty="0" smtClean="0">
              <a:solidFill>
                <a:srgbClr val="FF0000"/>
              </a:solidFill>
              <a:latin typeface="Book Antiqua" panose="02040602050305030304" pitchFamily="18" charset="0"/>
            </a:endParaRPr>
          </a:p>
          <a:p>
            <a:pPr algn="ctr"/>
            <a:endParaRPr lang="it-IT" sz="2400" dirty="0" smtClean="0">
              <a:latin typeface="Book Antiqua" panose="02040602050305030304" pitchFamily="18" charset="0"/>
            </a:endParaRPr>
          </a:p>
        </p:txBody>
      </p:sp>
      <p:sp>
        <p:nvSpPr>
          <p:cNvPr id="2" name="Segnaposto numero diapositiva 1"/>
          <p:cNvSpPr>
            <a:spLocks noGrp="1"/>
          </p:cNvSpPr>
          <p:nvPr>
            <p:ph type="sldNum" sz="quarter" idx="12"/>
          </p:nvPr>
        </p:nvSpPr>
        <p:spPr/>
        <p:txBody>
          <a:bodyPr/>
          <a:lstStyle/>
          <a:p>
            <a:pPr>
              <a:defRPr/>
            </a:pPr>
            <a:fld id="{43F42827-EB4D-45C7-9FDA-752BF57ACE09}" type="slidenum">
              <a:rPr lang="it-IT" smtClean="0"/>
              <a:pPr>
                <a:defRPr/>
              </a:pPr>
              <a:t>33</a:t>
            </a:fld>
            <a:endParaRPr lang="it-IT"/>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pPr>
              <a:defRPr/>
            </a:pPr>
            <a:fld id="{F3666ECA-B1C5-4C29-916C-CD03F30B3031}" type="slidenum">
              <a:rPr lang="it-IT" smtClean="0"/>
              <a:pPr>
                <a:defRPr/>
              </a:pPr>
              <a:t>34</a:t>
            </a:fld>
            <a:endParaRPr lang="it-IT"/>
          </a:p>
        </p:txBody>
      </p:sp>
      <p:sp>
        <p:nvSpPr>
          <p:cNvPr id="4" name="Rettangolo 3"/>
          <p:cNvSpPr/>
          <p:nvPr/>
        </p:nvSpPr>
        <p:spPr>
          <a:xfrm>
            <a:off x="1163241" y="0"/>
            <a:ext cx="6912768" cy="7325082"/>
          </a:xfrm>
          <a:prstGeom prst="rect">
            <a:avLst/>
          </a:prstGeom>
        </p:spPr>
        <p:txBody>
          <a:bodyPr wrap="square">
            <a:spAutoFit/>
          </a:bodyPr>
          <a:lstStyle/>
          <a:p>
            <a:pPr algn="ctr"/>
            <a:endParaRPr lang="it-IT" sz="2800" b="1" dirty="0">
              <a:solidFill>
                <a:srgbClr val="FF0000"/>
              </a:solidFill>
              <a:latin typeface="Book Antiqua" panose="02040602050305030304" pitchFamily="18" charset="0"/>
            </a:endParaRPr>
          </a:p>
          <a:p>
            <a:pPr algn="ctr"/>
            <a:endParaRPr lang="it-IT" sz="2800" b="1" dirty="0" smtClean="0">
              <a:solidFill>
                <a:srgbClr val="FF0000"/>
              </a:solidFill>
              <a:latin typeface="Book Antiqua" panose="02040602050305030304" pitchFamily="18" charset="0"/>
            </a:endParaRPr>
          </a:p>
          <a:p>
            <a:pPr algn="ctr"/>
            <a:r>
              <a:rPr lang="it-IT" sz="2800" b="1" dirty="0" smtClean="0">
                <a:solidFill>
                  <a:srgbClr val="FF0000"/>
                </a:solidFill>
                <a:latin typeface="Book Antiqua" panose="02040602050305030304" pitchFamily="18" charset="0"/>
              </a:rPr>
              <a:t>Transfer </a:t>
            </a:r>
            <a:r>
              <a:rPr lang="it-IT" sz="2800" b="1" dirty="0" err="1" smtClean="0">
                <a:solidFill>
                  <a:srgbClr val="FF0000"/>
                </a:solidFill>
                <a:latin typeface="Book Antiqua" panose="02040602050305030304" pitchFamily="18" charset="0"/>
              </a:rPr>
              <a:t>Pricing</a:t>
            </a:r>
            <a:r>
              <a:rPr lang="it-IT" sz="2800" b="1" dirty="0" smtClean="0">
                <a:solidFill>
                  <a:srgbClr val="FF0000"/>
                </a:solidFill>
                <a:latin typeface="Book Antiqua" panose="02040602050305030304" pitchFamily="18" charset="0"/>
              </a:rPr>
              <a:t> </a:t>
            </a:r>
          </a:p>
          <a:p>
            <a:pPr algn="ctr"/>
            <a:r>
              <a:rPr lang="it-IT" sz="2800" b="1" dirty="0" smtClean="0">
                <a:solidFill>
                  <a:srgbClr val="FF0000"/>
                </a:solidFill>
                <a:latin typeface="Book Antiqua" panose="02040602050305030304" pitchFamily="18" charset="0"/>
              </a:rPr>
              <a:t>Art. 110, comma settimo, D.P.R. 1986/917</a:t>
            </a:r>
          </a:p>
          <a:p>
            <a:pPr algn="ctr"/>
            <a:endParaRPr lang="it-IT" sz="2800" b="1" dirty="0" smtClean="0">
              <a:solidFill>
                <a:srgbClr val="FF0000"/>
              </a:solidFill>
              <a:latin typeface="Book Antiqua" panose="02040602050305030304" pitchFamily="18" charset="0"/>
            </a:endParaRPr>
          </a:p>
          <a:p>
            <a:pPr algn="ctr"/>
            <a:endParaRPr lang="it-IT" dirty="0" smtClean="0"/>
          </a:p>
          <a:p>
            <a:pPr algn="ctr"/>
            <a:r>
              <a:rPr lang="it-IT" sz="2400" dirty="0" smtClean="0">
                <a:latin typeface="Book Antiqua" panose="02040602050305030304" pitchFamily="18" charset="0"/>
              </a:rPr>
              <a:t>Transazioni commerciali tra imprese appartenenti ad uno stesso gruppo ma residenti in Paesi differenti, ovvero, la cessione di beni o la prestazioni di servizi ad un prezzo diverso da quello mediamente praticato dal mercato</a:t>
            </a:r>
          </a:p>
          <a:p>
            <a:pPr algn="ctr"/>
            <a:endParaRPr lang="it-IT" sz="2400" dirty="0">
              <a:latin typeface="Book Antiqua" panose="02040602050305030304" pitchFamily="18" charset="0"/>
            </a:endParaRPr>
          </a:p>
          <a:p>
            <a:pPr algn="ctr"/>
            <a:r>
              <a:rPr lang="it-IT" sz="2400" b="1" dirty="0">
                <a:solidFill>
                  <a:srgbClr val="0070C0"/>
                </a:solidFill>
                <a:latin typeface="Book Antiqua" panose="02040602050305030304" pitchFamily="18" charset="0"/>
              </a:rPr>
              <a:t>Trasferimento di materia imponibile dall’Italia verso altro ordinamento estero mediante l’applicazione di prezzi in acquisto, ovvero, </a:t>
            </a:r>
            <a:r>
              <a:rPr lang="it-IT" sz="2400" b="1" dirty="0" smtClean="0">
                <a:solidFill>
                  <a:srgbClr val="0070C0"/>
                </a:solidFill>
                <a:latin typeface="Book Antiqua" panose="02040602050305030304" pitchFamily="18" charset="0"/>
              </a:rPr>
              <a:t>in vendita, </a:t>
            </a:r>
            <a:r>
              <a:rPr lang="it-IT" sz="2400" b="1" dirty="0">
                <a:solidFill>
                  <a:srgbClr val="0070C0"/>
                </a:solidFill>
                <a:latin typeface="Book Antiqua" panose="02040602050305030304" pitchFamily="18" charset="0"/>
              </a:rPr>
              <a:t>differenti dal valore normale</a:t>
            </a:r>
          </a:p>
          <a:p>
            <a:pPr algn="ctr"/>
            <a:endParaRPr lang="it-IT" sz="2400" dirty="0" smtClean="0">
              <a:latin typeface="Book Antiqua" panose="02040602050305030304" pitchFamily="18" charset="0"/>
            </a:endParaRPr>
          </a:p>
          <a:p>
            <a:pPr algn="ctr"/>
            <a:endParaRPr lang="it-IT" sz="2400" dirty="0" smtClean="0">
              <a:latin typeface="Book Antiqua" panose="02040602050305030304" pitchFamily="18" charset="0"/>
            </a:endParaRPr>
          </a:p>
          <a:p>
            <a:pPr algn="just"/>
            <a:endParaRPr lang="it-IT" sz="2400" dirty="0">
              <a:solidFill>
                <a:srgbClr val="FF0000"/>
              </a:solidFill>
              <a:latin typeface="Book Antiqua" panose="02040602050305030304" pitchFamily="18" charset="0"/>
            </a:endParaRPr>
          </a:p>
        </p:txBody>
      </p:sp>
    </p:spTree>
    <p:extLst>
      <p:ext uri="{BB962C8B-B14F-4D97-AF65-F5344CB8AC3E}">
        <p14:creationId xmlns:p14="http://schemas.microsoft.com/office/powerpoint/2010/main" val="419801532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marL="0" indent="0" algn="ctr">
              <a:buNone/>
            </a:pPr>
            <a:endParaRPr lang="it-IT" sz="2400" dirty="0" smtClean="0">
              <a:latin typeface="Book Antiqua" panose="02040602050305030304" pitchFamily="18" charset="0"/>
            </a:endParaRPr>
          </a:p>
          <a:p>
            <a:pPr marL="0" indent="0" algn="ctr">
              <a:buNone/>
            </a:pPr>
            <a:r>
              <a:rPr lang="it-IT" sz="2400" dirty="0" smtClean="0">
                <a:latin typeface="Book Antiqua" panose="02040602050305030304" pitchFamily="18" charset="0"/>
              </a:rPr>
              <a:t>Nell’ipotesi </a:t>
            </a:r>
            <a:r>
              <a:rPr lang="it-IT" sz="2400" dirty="0">
                <a:latin typeface="Book Antiqua" panose="02040602050305030304" pitchFamily="18" charset="0"/>
              </a:rPr>
              <a:t>di </a:t>
            </a:r>
            <a:r>
              <a:rPr lang="it-IT" sz="2400" b="1" dirty="0">
                <a:solidFill>
                  <a:srgbClr val="0070C0"/>
                </a:solidFill>
                <a:latin typeface="Book Antiqua" panose="02040602050305030304" pitchFamily="18" charset="0"/>
              </a:rPr>
              <a:t>operazioni infragruppo con imprese non residenti</a:t>
            </a:r>
            <a:r>
              <a:rPr lang="it-IT" sz="2400" dirty="0">
                <a:latin typeface="Book Antiqua" panose="02040602050305030304" pitchFamily="18" charset="0"/>
              </a:rPr>
              <a:t>, l’amministrazione finanziaria può disattendere il corrispettivo indicato nelle singole transazioni e rettificare gli elementi reddituali della società in base al </a:t>
            </a:r>
            <a:r>
              <a:rPr lang="it-IT" sz="2400" b="1" dirty="0">
                <a:solidFill>
                  <a:srgbClr val="FF0000"/>
                </a:solidFill>
                <a:latin typeface="Book Antiqua" panose="02040602050305030304" pitchFamily="18" charset="0"/>
              </a:rPr>
              <a:t>valore normale </a:t>
            </a:r>
            <a:r>
              <a:rPr lang="it-IT" sz="2400" dirty="0">
                <a:latin typeface="Book Antiqua" panose="02040602050305030304" pitchFamily="18" charset="0"/>
              </a:rPr>
              <a:t>dei beni ceduti, servizi prestati e beni o servizi ricevuti </a:t>
            </a:r>
            <a:r>
              <a:rPr lang="it-IT" sz="2400" dirty="0" smtClean="0">
                <a:latin typeface="Book Antiqua" panose="02040602050305030304" pitchFamily="18" charset="0"/>
              </a:rPr>
              <a:t>- </a:t>
            </a:r>
            <a:r>
              <a:rPr lang="it-IT" sz="2400" dirty="0">
                <a:latin typeface="Book Antiqua" panose="02040602050305030304" pitchFamily="18" charset="0"/>
              </a:rPr>
              <a:t>se ne deriva un aumento del reddito imponibile -</a:t>
            </a:r>
            <a:endParaRPr lang="it-IT" sz="2400" dirty="0"/>
          </a:p>
        </p:txBody>
      </p:sp>
      <p:sp>
        <p:nvSpPr>
          <p:cNvPr id="4" name="Segnaposto numero diapositiva 3"/>
          <p:cNvSpPr>
            <a:spLocks noGrp="1"/>
          </p:cNvSpPr>
          <p:nvPr>
            <p:ph type="sldNum" sz="quarter" idx="12"/>
          </p:nvPr>
        </p:nvSpPr>
        <p:spPr/>
        <p:txBody>
          <a:bodyPr/>
          <a:lstStyle/>
          <a:p>
            <a:pPr>
              <a:defRPr/>
            </a:pPr>
            <a:fld id="{43F42827-EB4D-45C7-9FDA-752BF57ACE09}" type="slidenum">
              <a:rPr lang="it-IT" smtClean="0"/>
              <a:pPr>
                <a:defRPr/>
              </a:pPr>
              <a:t>35</a:t>
            </a:fld>
            <a:endParaRPr lang="it-IT"/>
          </a:p>
        </p:txBody>
      </p:sp>
    </p:spTree>
    <p:extLst>
      <p:ext uri="{BB962C8B-B14F-4D97-AF65-F5344CB8AC3E}">
        <p14:creationId xmlns:p14="http://schemas.microsoft.com/office/powerpoint/2010/main" val="130677586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Segnaposto contenuto 2"/>
          <p:cNvSpPr>
            <a:spLocks noGrp="1"/>
          </p:cNvSpPr>
          <p:nvPr>
            <p:ph sz="half" idx="1"/>
          </p:nvPr>
        </p:nvSpPr>
        <p:spPr>
          <a:xfrm>
            <a:off x="395536" y="620688"/>
            <a:ext cx="7931224" cy="5735662"/>
          </a:xfrm>
        </p:spPr>
        <p:txBody>
          <a:bodyPr/>
          <a:lstStyle/>
          <a:p>
            <a:pPr marL="0" indent="0" algn="just">
              <a:buNone/>
            </a:pPr>
            <a:endParaRPr lang="it-IT" sz="2400" b="1" dirty="0" smtClean="0">
              <a:solidFill>
                <a:srgbClr val="0070C0"/>
              </a:solidFill>
              <a:latin typeface="Book Antiqua" panose="02040602050305030304" pitchFamily="18" charset="0"/>
            </a:endParaRPr>
          </a:p>
          <a:p>
            <a:pPr algn="ctr"/>
            <a:r>
              <a:rPr lang="it-IT" sz="2400" b="1" dirty="0" smtClean="0">
                <a:solidFill>
                  <a:srgbClr val="0070C0"/>
                </a:solidFill>
                <a:latin typeface="Book Antiqua" panose="02040602050305030304" pitchFamily="18" charset="0"/>
              </a:rPr>
              <a:t>Rapporti O.C.S.E. e Convenzioni internazionali sulla determinazione dei prezzi di trasferimento di beni e servizi tra imprese appartenenti allo stesso gruppo multinazionale </a:t>
            </a:r>
          </a:p>
          <a:p>
            <a:pPr marL="0" indent="0" algn="ctr">
              <a:buNone/>
            </a:pPr>
            <a:endParaRPr lang="it-IT" sz="2400" b="1" dirty="0" smtClean="0">
              <a:solidFill>
                <a:srgbClr val="0070C0"/>
              </a:solidFill>
              <a:latin typeface="Book Antiqua" panose="02040602050305030304" pitchFamily="18" charset="0"/>
            </a:endParaRPr>
          </a:p>
          <a:p>
            <a:pPr algn="ctr"/>
            <a:r>
              <a:rPr lang="it-IT" sz="2400" dirty="0">
                <a:latin typeface="Book Antiqua" panose="02040602050305030304" pitchFamily="18" charset="0"/>
              </a:rPr>
              <a:t>I</a:t>
            </a:r>
            <a:r>
              <a:rPr lang="it-IT" sz="2400" dirty="0" smtClean="0">
                <a:latin typeface="Book Antiqua" panose="02040602050305030304" pitchFamily="18" charset="0"/>
              </a:rPr>
              <a:t>ndividuazione di parametri per la determinazione del </a:t>
            </a:r>
            <a:r>
              <a:rPr lang="it-IT" sz="2400" b="1" dirty="0" smtClean="0">
                <a:solidFill>
                  <a:srgbClr val="FF0000"/>
                </a:solidFill>
                <a:latin typeface="Book Antiqua" panose="02040602050305030304" pitchFamily="18" charset="0"/>
              </a:rPr>
              <a:t>valore normale</a:t>
            </a:r>
            <a:r>
              <a:rPr lang="it-IT" sz="2400" dirty="0" smtClean="0">
                <a:latin typeface="Book Antiqua" panose="02040602050305030304" pitchFamily="18" charset="0"/>
              </a:rPr>
              <a:t> delle transazioni tra consociate:</a:t>
            </a:r>
          </a:p>
          <a:p>
            <a:pPr marL="0" indent="0" algn="ctr">
              <a:buNone/>
            </a:pPr>
            <a:r>
              <a:rPr lang="it-IT" sz="2400" dirty="0" smtClean="0">
                <a:latin typeface="Book Antiqua" panose="02040602050305030304" pitchFamily="18" charset="0"/>
              </a:rPr>
              <a:t> </a:t>
            </a:r>
            <a:r>
              <a:rPr lang="it-IT" sz="2400" i="1" dirty="0" smtClean="0">
                <a:latin typeface="Book Antiqua" panose="02040602050305030304" pitchFamily="18" charset="0"/>
              </a:rPr>
              <a:t>i</a:t>
            </a:r>
            <a:r>
              <a:rPr lang="it-IT" sz="2400" dirty="0" smtClean="0">
                <a:latin typeface="Book Antiqua" panose="02040602050305030304" pitchFamily="18" charset="0"/>
              </a:rPr>
              <a:t>) prezzo di mercato determinato in forza del principio di libera concorrenza </a:t>
            </a:r>
          </a:p>
          <a:p>
            <a:pPr marL="0" indent="0" algn="ctr">
              <a:buNone/>
            </a:pPr>
            <a:r>
              <a:rPr lang="it-IT" sz="2400" i="1" dirty="0" smtClean="0">
                <a:latin typeface="Book Antiqua" panose="02040602050305030304" pitchFamily="18" charset="0"/>
              </a:rPr>
              <a:t>ii</a:t>
            </a:r>
            <a:r>
              <a:rPr lang="it-IT" sz="2400" dirty="0" smtClean="0">
                <a:latin typeface="Book Antiqua" panose="02040602050305030304" pitchFamily="18" charset="0"/>
              </a:rPr>
              <a:t>) costo complessivo di produzione del bene con addizione di un margine di utile</a:t>
            </a:r>
          </a:p>
          <a:p>
            <a:pPr marL="0" indent="0" algn="ctr">
              <a:buNone/>
            </a:pPr>
            <a:r>
              <a:rPr lang="it-IT" sz="2400" dirty="0" smtClean="0">
                <a:latin typeface="Book Antiqua" panose="02040602050305030304" pitchFamily="18" charset="0"/>
              </a:rPr>
              <a:t>  </a:t>
            </a:r>
            <a:r>
              <a:rPr lang="it-IT" sz="2400" i="1" dirty="0" smtClean="0">
                <a:latin typeface="Book Antiqua" panose="02040602050305030304" pitchFamily="18" charset="0"/>
              </a:rPr>
              <a:t>iii</a:t>
            </a:r>
            <a:r>
              <a:rPr lang="it-IT" sz="2400" dirty="0" smtClean="0">
                <a:latin typeface="Book Antiqua" panose="02040602050305030304" pitchFamily="18" charset="0"/>
              </a:rPr>
              <a:t>) confronto del corrispettivo praticato per la cessione del bene o prestazione del servizio</a:t>
            </a:r>
          </a:p>
          <a:p>
            <a:pPr marL="0" indent="0" algn="just">
              <a:buNone/>
            </a:pPr>
            <a:r>
              <a:rPr lang="it-IT" sz="2400" dirty="0" smtClean="0">
                <a:latin typeface="Book Antiqua" panose="02040602050305030304" pitchFamily="18" charset="0"/>
              </a:rPr>
              <a:t> </a:t>
            </a:r>
          </a:p>
          <a:p>
            <a:pPr algn="ctr">
              <a:buNone/>
            </a:pPr>
            <a:endParaRPr lang="it-IT" sz="3200" dirty="0" smtClean="0">
              <a:solidFill>
                <a:schemeClr val="tx2"/>
              </a:solidFill>
              <a:latin typeface="Book Antiqua" panose="02040602050305030304" pitchFamily="18" charset="0"/>
            </a:endParaRPr>
          </a:p>
          <a:p>
            <a:pPr algn="ctr">
              <a:buNone/>
            </a:pPr>
            <a:endParaRPr lang="it-IT" sz="3200" dirty="0" smtClean="0">
              <a:solidFill>
                <a:schemeClr val="tx2"/>
              </a:solidFill>
              <a:latin typeface="Book Antiqua" panose="02040602050305030304" pitchFamily="18" charset="0"/>
            </a:endParaRPr>
          </a:p>
          <a:p>
            <a:pPr algn="ctr">
              <a:buNone/>
            </a:pPr>
            <a:endParaRPr lang="it-IT" sz="3200" dirty="0" smtClean="0">
              <a:solidFill>
                <a:schemeClr val="tx2"/>
              </a:solidFill>
              <a:latin typeface="Book Antiqua" panose="02040602050305030304" pitchFamily="18" charset="0"/>
            </a:endParaRPr>
          </a:p>
        </p:txBody>
      </p:sp>
      <p:sp>
        <p:nvSpPr>
          <p:cNvPr id="2" name="Segnaposto numero diapositiva 1"/>
          <p:cNvSpPr>
            <a:spLocks noGrp="1"/>
          </p:cNvSpPr>
          <p:nvPr>
            <p:ph type="sldNum" sz="quarter" idx="12"/>
          </p:nvPr>
        </p:nvSpPr>
        <p:spPr/>
        <p:txBody>
          <a:bodyPr/>
          <a:lstStyle/>
          <a:p>
            <a:pPr>
              <a:defRPr/>
            </a:pPr>
            <a:fld id="{6553B122-A244-4DCD-927E-273B9F7E3640}" type="slidenum">
              <a:rPr lang="it-IT" smtClean="0"/>
              <a:pPr>
                <a:defRPr/>
              </a:pPr>
              <a:t>36</a:t>
            </a:fld>
            <a:endParaRPr lang="it-IT"/>
          </a:p>
        </p:txBody>
      </p:sp>
    </p:spTree>
    <p:extLst>
      <p:ext uri="{BB962C8B-B14F-4D97-AF65-F5344CB8AC3E}">
        <p14:creationId xmlns:p14="http://schemas.microsoft.com/office/powerpoint/2010/main" val="26763935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Segnaposto contenuto 2"/>
          <p:cNvSpPr>
            <a:spLocks noGrp="1"/>
          </p:cNvSpPr>
          <p:nvPr>
            <p:ph idx="1"/>
          </p:nvPr>
        </p:nvSpPr>
        <p:spPr>
          <a:xfrm>
            <a:off x="395536" y="44624"/>
            <a:ext cx="8229600" cy="6336704"/>
          </a:xfrm>
        </p:spPr>
        <p:txBody>
          <a:bodyPr/>
          <a:lstStyle/>
          <a:p>
            <a:pPr algn="just">
              <a:buFontTx/>
              <a:buChar char="-"/>
            </a:pPr>
            <a:endParaRPr lang="it-IT" sz="2400" b="1" dirty="0" smtClean="0">
              <a:solidFill>
                <a:srgbClr val="0070C0"/>
              </a:solidFill>
              <a:latin typeface="Book Antiqua" panose="02040602050305030304" pitchFamily="18" charset="0"/>
            </a:endParaRPr>
          </a:p>
          <a:p>
            <a:pPr algn="just">
              <a:buFontTx/>
              <a:buChar char="-"/>
            </a:pPr>
            <a:endParaRPr lang="it-IT" sz="2400" b="1" dirty="0">
              <a:solidFill>
                <a:srgbClr val="0070C0"/>
              </a:solidFill>
              <a:latin typeface="Book Antiqua" panose="02040602050305030304" pitchFamily="18" charset="0"/>
            </a:endParaRPr>
          </a:p>
          <a:p>
            <a:pPr marL="0" indent="0" algn="ctr">
              <a:buNone/>
            </a:pPr>
            <a:r>
              <a:rPr lang="it-IT" sz="2400" b="1" dirty="0" smtClean="0">
                <a:solidFill>
                  <a:srgbClr val="0070C0"/>
                </a:solidFill>
                <a:latin typeface="Book Antiqua" panose="02040602050305030304" pitchFamily="18" charset="0"/>
              </a:rPr>
              <a:t>Prezzo di trasferimento pattuito tra una consociata italiana e una consorella non residente superiore al valore normale → </a:t>
            </a:r>
            <a:r>
              <a:rPr lang="it-IT" sz="2400" b="1" dirty="0" smtClean="0">
                <a:solidFill>
                  <a:srgbClr val="FF0000"/>
                </a:solidFill>
                <a:latin typeface="Book Antiqua" panose="02040602050305030304" pitchFamily="18" charset="0"/>
              </a:rPr>
              <a:t>irrilevanza del transfer </a:t>
            </a:r>
            <a:r>
              <a:rPr lang="it-IT" sz="2400" b="1" dirty="0" err="1" smtClean="0">
                <a:solidFill>
                  <a:srgbClr val="FF0000"/>
                </a:solidFill>
                <a:latin typeface="Book Antiqua" panose="02040602050305030304" pitchFamily="18" charset="0"/>
              </a:rPr>
              <a:t>pricing</a:t>
            </a:r>
            <a:r>
              <a:rPr lang="it-IT" sz="2400" b="1" dirty="0" smtClean="0">
                <a:solidFill>
                  <a:srgbClr val="FF0000"/>
                </a:solidFill>
                <a:latin typeface="Book Antiqua" panose="02040602050305030304" pitchFamily="18" charset="0"/>
              </a:rPr>
              <a:t> in ambito </a:t>
            </a:r>
            <a:r>
              <a:rPr lang="it-IT" sz="2400" b="1" dirty="0" err="1" smtClean="0">
                <a:solidFill>
                  <a:srgbClr val="FF0000"/>
                </a:solidFill>
                <a:latin typeface="Book Antiqua" panose="02040602050305030304" pitchFamily="18" charset="0"/>
              </a:rPr>
              <a:t>penal</a:t>
            </a:r>
            <a:r>
              <a:rPr lang="it-IT" sz="2400" b="1" dirty="0" smtClean="0">
                <a:solidFill>
                  <a:srgbClr val="FF0000"/>
                </a:solidFill>
                <a:latin typeface="Book Antiqua" panose="02040602050305030304" pitchFamily="18" charset="0"/>
              </a:rPr>
              <a:t>/tributario</a:t>
            </a:r>
          </a:p>
          <a:p>
            <a:pPr algn="ctr">
              <a:buFontTx/>
              <a:buChar char="-"/>
            </a:pPr>
            <a:r>
              <a:rPr lang="it-IT" sz="2400" dirty="0" smtClean="0">
                <a:latin typeface="Book Antiqua" panose="02040602050305030304" pitchFamily="18" charset="0"/>
              </a:rPr>
              <a:t>Effettiva corresponsione del corrispettivo pattuito e regolare indicazione in fattura, esclusione dell’ipotesi delittuosa </a:t>
            </a:r>
            <a:r>
              <a:rPr lang="it-IT" sz="2400" i="1" dirty="0" smtClean="0">
                <a:latin typeface="Book Antiqua" panose="02040602050305030304" pitchFamily="18" charset="0"/>
              </a:rPr>
              <a:t>ex </a:t>
            </a:r>
            <a:r>
              <a:rPr lang="it-IT" sz="2400" dirty="0" smtClean="0">
                <a:latin typeface="Book Antiqua" panose="02040602050305030304" pitchFamily="18" charset="0"/>
              </a:rPr>
              <a:t>art. 2 D. </a:t>
            </a:r>
            <a:r>
              <a:rPr lang="it-IT" sz="2400" dirty="0" err="1" smtClean="0">
                <a:latin typeface="Book Antiqua" panose="02040602050305030304" pitchFamily="18" charset="0"/>
              </a:rPr>
              <a:t>Lvo</a:t>
            </a:r>
            <a:r>
              <a:rPr lang="it-IT" sz="2400" dirty="0" smtClean="0">
                <a:latin typeface="Book Antiqua" panose="02040602050305030304" pitchFamily="18" charset="0"/>
              </a:rPr>
              <a:t> 2000/74</a:t>
            </a:r>
          </a:p>
          <a:p>
            <a:pPr algn="ctr">
              <a:buFontTx/>
              <a:buChar char="-"/>
            </a:pPr>
            <a:r>
              <a:rPr lang="it-IT" sz="2400" dirty="0" smtClean="0">
                <a:latin typeface="Book Antiqua" panose="02040602050305030304" pitchFamily="18" charset="0"/>
              </a:rPr>
              <a:t>Iscrizione in bilancio del prezzo effettivamente corrisposto alla consociata estera, esclusione dell’ipotesi delittuosa </a:t>
            </a:r>
            <a:r>
              <a:rPr lang="it-IT" sz="2400" i="1" dirty="0" smtClean="0">
                <a:latin typeface="Book Antiqua" panose="02040602050305030304" pitchFamily="18" charset="0"/>
              </a:rPr>
              <a:t>ex</a:t>
            </a:r>
            <a:r>
              <a:rPr lang="it-IT" sz="2400" dirty="0" smtClean="0">
                <a:latin typeface="Book Antiqua" panose="02040602050305030304" pitchFamily="18" charset="0"/>
              </a:rPr>
              <a:t> art. </a:t>
            </a:r>
            <a:r>
              <a:rPr lang="it-IT" sz="2400" dirty="0">
                <a:latin typeface="Book Antiqua" panose="02040602050305030304" pitchFamily="18" charset="0"/>
              </a:rPr>
              <a:t>3</a:t>
            </a:r>
            <a:r>
              <a:rPr lang="it-IT" sz="2400" dirty="0" smtClean="0">
                <a:latin typeface="Book Antiqua" panose="02040602050305030304" pitchFamily="18" charset="0"/>
              </a:rPr>
              <a:t> D. </a:t>
            </a:r>
            <a:r>
              <a:rPr lang="it-IT" sz="2400" dirty="0" err="1" smtClean="0">
                <a:latin typeface="Book Antiqua" panose="02040602050305030304" pitchFamily="18" charset="0"/>
              </a:rPr>
              <a:t>Lvo</a:t>
            </a:r>
            <a:r>
              <a:rPr lang="it-IT" sz="2400" dirty="0" smtClean="0">
                <a:latin typeface="Book Antiqua" panose="02040602050305030304" pitchFamily="18" charset="0"/>
              </a:rPr>
              <a:t> 2000/74</a:t>
            </a:r>
          </a:p>
          <a:p>
            <a:pPr algn="ctr">
              <a:buFontTx/>
              <a:buChar char="-"/>
            </a:pPr>
            <a:r>
              <a:rPr lang="it-IT" sz="2400" dirty="0" smtClean="0">
                <a:latin typeface="Book Antiqua" panose="02040602050305030304" pitchFamily="18" charset="0"/>
              </a:rPr>
              <a:t>Realtà ed inerenza delle transazioni infragruppo, ovvero, effettività dei costi sopportati, esclusione dell’ipotesi delittuosa </a:t>
            </a:r>
            <a:r>
              <a:rPr lang="it-IT" sz="2400" i="1" dirty="0" smtClean="0">
                <a:latin typeface="Book Antiqua" panose="02040602050305030304" pitchFamily="18" charset="0"/>
              </a:rPr>
              <a:t>ex </a:t>
            </a:r>
            <a:r>
              <a:rPr lang="it-IT" sz="2400" dirty="0" smtClean="0">
                <a:latin typeface="Book Antiqua" panose="02040602050305030304" pitchFamily="18" charset="0"/>
              </a:rPr>
              <a:t>art. 4 D. </a:t>
            </a:r>
            <a:r>
              <a:rPr lang="it-IT" sz="2400" dirty="0" err="1" smtClean="0">
                <a:latin typeface="Book Antiqua" panose="02040602050305030304" pitchFamily="18" charset="0"/>
              </a:rPr>
              <a:t>Lvo</a:t>
            </a:r>
            <a:r>
              <a:rPr lang="it-IT" sz="2400" dirty="0" smtClean="0">
                <a:latin typeface="Book Antiqua" panose="02040602050305030304" pitchFamily="18" charset="0"/>
              </a:rPr>
              <a:t> 2000/74</a:t>
            </a:r>
          </a:p>
        </p:txBody>
      </p:sp>
      <p:sp>
        <p:nvSpPr>
          <p:cNvPr id="2" name="Segnaposto numero diapositiva 1"/>
          <p:cNvSpPr>
            <a:spLocks noGrp="1"/>
          </p:cNvSpPr>
          <p:nvPr>
            <p:ph type="sldNum" sz="quarter" idx="12"/>
          </p:nvPr>
        </p:nvSpPr>
        <p:spPr/>
        <p:txBody>
          <a:bodyPr/>
          <a:lstStyle/>
          <a:p>
            <a:pPr>
              <a:defRPr/>
            </a:pPr>
            <a:fld id="{43F42827-EB4D-45C7-9FDA-752BF57ACE09}" type="slidenum">
              <a:rPr lang="it-IT" smtClean="0"/>
              <a:pPr>
                <a:defRPr/>
              </a:pPr>
              <a:t>37</a:t>
            </a:fld>
            <a:endParaRPr lang="it-IT"/>
          </a:p>
        </p:txBody>
      </p:sp>
    </p:spTree>
    <p:extLst>
      <p:ext uri="{BB962C8B-B14F-4D97-AF65-F5344CB8AC3E}">
        <p14:creationId xmlns:p14="http://schemas.microsoft.com/office/powerpoint/2010/main" val="39230788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Segnaposto contenuto 2"/>
          <p:cNvSpPr>
            <a:spLocks noGrp="1"/>
          </p:cNvSpPr>
          <p:nvPr>
            <p:ph idx="1"/>
          </p:nvPr>
        </p:nvSpPr>
        <p:spPr>
          <a:xfrm>
            <a:off x="457200" y="908720"/>
            <a:ext cx="8229600" cy="5472608"/>
          </a:xfrm>
        </p:spPr>
        <p:txBody>
          <a:bodyPr/>
          <a:lstStyle/>
          <a:p>
            <a:pPr algn="ctr"/>
            <a:r>
              <a:rPr lang="it-IT" sz="2400" b="1" dirty="0" smtClean="0">
                <a:solidFill>
                  <a:srgbClr val="0070C0"/>
                </a:solidFill>
                <a:latin typeface="Book Antiqua" panose="02040602050305030304" pitchFamily="18" charset="0"/>
              </a:rPr>
              <a:t>Incongruità del prezzo di trasferimento infragruppo quale giudizio di valore riconducibile alla sfera dell’autonomia privata → rilievo fiscale </a:t>
            </a:r>
          </a:p>
          <a:p>
            <a:pPr algn="ctr"/>
            <a:r>
              <a:rPr lang="it-IT" sz="2400" dirty="0" smtClean="0">
                <a:latin typeface="Book Antiqua" panose="02040602050305030304" pitchFamily="18" charset="0"/>
              </a:rPr>
              <a:t>Valutazioni penalmente irrilevanti ai sensi dell’art. 7 D. </a:t>
            </a:r>
            <a:r>
              <a:rPr lang="it-IT" sz="2400" dirty="0" err="1" smtClean="0">
                <a:latin typeface="Book Antiqua" panose="02040602050305030304" pitchFamily="18" charset="0"/>
              </a:rPr>
              <a:t>Lvo</a:t>
            </a:r>
            <a:r>
              <a:rPr lang="it-IT" sz="2400" dirty="0" smtClean="0">
                <a:latin typeface="Book Antiqua" panose="02040602050305030304" pitchFamily="18" charset="0"/>
              </a:rPr>
              <a:t> 2000/74 in quanto operazioni </a:t>
            </a:r>
            <a:r>
              <a:rPr lang="it-IT" sz="2400" dirty="0">
                <a:latin typeface="Book Antiqua" panose="02040602050305030304" pitchFamily="18" charset="0"/>
              </a:rPr>
              <a:t>di stima di poste di </a:t>
            </a:r>
            <a:r>
              <a:rPr lang="it-IT" sz="2400" dirty="0" smtClean="0">
                <a:latin typeface="Book Antiqua" panose="02040602050305030304" pitchFamily="18" charset="0"/>
              </a:rPr>
              <a:t>bilancio - non costituite da valori numerari - e tali da richiedere una </a:t>
            </a:r>
            <a:r>
              <a:rPr lang="it-IT" sz="2400" dirty="0">
                <a:latin typeface="Book Antiqua" panose="02040602050305030304" pitchFamily="18" charset="0"/>
              </a:rPr>
              <a:t>determinazione </a:t>
            </a:r>
            <a:r>
              <a:rPr lang="it-IT" sz="2400" dirty="0" smtClean="0">
                <a:latin typeface="Book Antiqua" panose="02040602050305030304" pitchFamily="18" charset="0"/>
              </a:rPr>
              <a:t>soggettiva </a:t>
            </a:r>
            <a:r>
              <a:rPr lang="it-IT" sz="2400" dirty="0">
                <a:latin typeface="Book Antiqua" panose="02040602050305030304" pitchFamily="18" charset="0"/>
              </a:rPr>
              <a:t>in termini </a:t>
            </a:r>
            <a:r>
              <a:rPr lang="it-IT" sz="2400" dirty="0" smtClean="0">
                <a:latin typeface="Book Antiqua" panose="02040602050305030304" pitchFamily="18" charset="0"/>
              </a:rPr>
              <a:t>quantitativo/monetari dell’</a:t>
            </a:r>
            <a:r>
              <a:rPr lang="it-IT" sz="2400" dirty="0" err="1" smtClean="0">
                <a:latin typeface="Book Antiqua" panose="02040602050305030304" pitchFamily="18" charset="0"/>
              </a:rPr>
              <a:t>appostazione</a:t>
            </a:r>
            <a:r>
              <a:rPr lang="it-IT" sz="2400" dirty="0" smtClean="0">
                <a:latin typeface="Book Antiqua" panose="02040602050305030304" pitchFamily="18" charset="0"/>
              </a:rPr>
              <a:t> stessa</a:t>
            </a:r>
          </a:p>
          <a:p>
            <a:pPr algn="ctr"/>
            <a:r>
              <a:rPr lang="it-IT" sz="2400" i="1" dirty="0" smtClean="0">
                <a:latin typeface="Book Antiqua" panose="02040602050305030304" pitchFamily="18" charset="0"/>
              </a:rPr>
              <a:t>«Non </a:t>
            </a:r>
            <a:r>
              <a:rPr lang="it-IT" sz="2400" i="1" dirty="0">
                <a:latin typeface="Book Antiqua" panose="02040602050305030304" pitchFamily="18" charset="0"/>
              </a:rPr>
              <a:t>danno luogo a fatti punibili a norma degli articoli 3 e </a:t>
            </a:r>
            <a:r>
              <a:rPr lang="it-IT" sz="2400" i="1" dirty="0" smtClean="0">
                <a:latin typeface="Book Antiqua" panose="02040602050305030304" pitchFamily="18" charset="0"/>
              </a:rPr>
              <a:t>4 (…) le </a:t>
            </a:r>
            <a:r>
              <a:rPr lang="it-IT" sz="2400" i="1" dirty="0">
                <a:latin typeface="Book Antiqua" panose="02040602050305030304" pitchFamily="18" charset="0"/>
              </a:rPr>
              <a:t>rilevazioni e le valutazioni estimative rispetto alle quali i criteri concretamente applicati sono stati comunque indicati nel </a:t>
            </a:r>
            <a:r>
              <a:rPr lang="it-IT" sz="2400" i="1" dirty="0" smtClean="0">
                <a:latin typeface="Book Antiqua" panose="02040602050305030304" pitchFamily="18" charset="0"/>
              </a:rPr>
              <a:t>bilancio (…), ovvero, le</a:t>
            </a:r>
            <a:r>
              <a:rPr lang="it-IT" sz="2400" i="1" dirty="0" smtClean="0">
                <a:solidFill>
                  <a:srgbClr val="FF0000"/>
                </a:solidFill>
                <a:latin typeface="Book Antiqua" panose="02040602050305030304" pitchFamily="18" charset="0"/>
              </a:rPr>
              <a:t> </a:t>
            </a:r>
            <a:r>
              <a:rPr lang="it-IT" sz="2400" i="1" dirty="0" smtClean="0">
                <a:latin typeface="Book Antiqua" panose="02040602050305030304" pitchFamily="18" charset="0"/>
              </a:rPr>
              <a:t>valutazioni </a:t>
            </a:r>
            <a:r>
              <a:rPr lang="it-IT" sz="2400" i="1" dirty="0">
                <a:latin typeface="Book Antiqua" panose="02040602050305030304" pitchFamily="18" charset="0"/>
              </a:rPr>
              <a:t>estimative che, singolarmente considerate, differiscono in misura inferiore al dieci per cento da quelle </a:t>
            </a:r>
            <a:r>
              <a:rPr lang="it-IT" sz="2400" i="1" dirty="0" smtClean="0">
                <a:latin typeface="Book Antiqua" panose="02040602050305030304" pitchFamily="18" charset="0"/>
              </a:rPr>
              <a:t>corrette»</a:t>
            </a:r>
            <a:endParaRPr lang="it-IT" sz="2400" i="1" dirty="0">
              <a:latin typeface="Book Antiqua" panose="02040602050305030304" pitchFamily="18" charset="0"/>
            </a:endParaRPr>
          </a:p>
          <a:p>
            <a:pPr algn="just" eaLnBrk="1" hangingPunct="1"/>
            <a:endParaRPr lang="it-IT" sz="2400" dirty="0">
              <a:latin typeface="Book Antiqua" panose="02040602050305030304" pitchFamily="18" charset="0"/>
            </a:endParaRPr>
          </a:p>
          <a:p>
            <a:pPr marL="0" indent="0" algn="just" eaLnBrk="1" hangingPunct="1">
              <a:buNone/>
            </a:pPr>
            <a:endParaRPr lang="it-IT" dirty="0">
              <a:latin typeface="Book Antiqua" panose="02040602050305030304" pitchFamily="18" charset="0"/>
            </a:endParaRPr>
          </a:p>
          <a:p>
            <a:pPr eaLnBrk="1" hangingPunct="1"/>
            <a:endParaRPr lang="it-IT" dirty="0">
              <a:latin typeface="Book Antiqua" panose="02040602050305030304" pitchFamily="18" charset="0"/>
            </a:endParaRPr>
          </a:p>
          <a:p>
            <a:pPr eaLnBrk="1" hangingPunct="1">
              <a:lnSpc>
                <a:spcPct val="80000"/>
              </a:lnSpc>
            </a:pPr>
            <a:endParaRPr lang="it-IT" dirty="0">
              <a:latin typeface="Book Antiqua" panose="02040602050305030304" pitchFamily="18" charset="0"/>
            </a:endParaRPr>
          </a:p>
          <a:p>
            <a:endParaRPr lang="it-IT" dirty="0" smtClean="0">
              <a:latin typeface="Book Antiqua" panose="02040602050305030304" pitchFamily="18" charset="0"/>
            </a:endParaRPr>
          </a:p>
        </p:txBody>
      </p:sp>
      <p:sp>
        <p:nvSpPr>
          <p:cNvPr id="2" name="Segnaposto numero diapositiva 1"/>
          <p:cNvSpPr>
            <a:spLocks noGrp="1"/>
          </p:cNvSpPr>
          <p:nvPr>
            <p:ph type="sldNum" sz="quarter" idx="12"/>
          </p:nvPr>
        </p:nvSpPr>
        <p:spPr/>
        <p:txBody>
          <a:bodyPr/>
          <a:lstStyle/>
          <a:p>
            <a:pPr>
              <a:defRPr/>
            </a:pPr>
            <a:fld id="{43F42827-EB4D-45C7-9FDA-752BF57ACE09}" type="slidenum">
              <a:rPr lang="it-IT" smtClean="0"/>
              <a:pPr>
                <a:defRPr/>
              </a:pPr>
              <a:t>38</a:t>
            </a:fld>
            <a:endParaRPr lang="it-IT"/>
          </a:p>
        </p:txBody>
      </p:sp>
    </p:spTree>
    <p:extLst>
      <p:ext uri="{BB962C8B-B14F-4D97-AF65-F5344CB8AC3E}">
        <p14:creationId xmlns:p14="http://schemas.microsoft.com/office/powerpoint/2010/main" val="173206379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olo 1"/>
          <p:cNvSpPr>
            <a:spLocks noGrp="1"/>
          </p:cNvSpPr>
          <p:nvPr>
            <p:ph type="title"/>
          </p:nvPr>
        </p:nvSpPr>
        <p:spPr>
          <a:xfrm>
            <a:off x="457200" y="274638"/>
            <a:ext cx="8229600" cy="1354162"/>
          </a:xfrm>
        </p:spPr>
        <p:txBody>
          <a:bodyPr/>
          <a:lstStyle/>
          <a:p>
            <a:pPr eaLnBrk="1" hangingPunct="1"/>
            <a:r>
              <a:rPr lang="it-IT" sz="2800" b="1" dirty="0" smtClean="0">
                <a:solidFill>
                  <a:srgbClr val="00B0F0"/>
                </a:solidFill>
                <a:latin typeface="Book Antiqua" panose="02040602050305030304" pitchFamily="18" charset="0"/>
              </a:rPr>
              <a:t>Reato di omessa dichiarazione</a:t>
            </a:r>
            <a:br>
              <a:rPr lang="it-IT" sz="2800" b="1" dirty="0" smtClean="0">
                <a:solidFill>
                  <a:srgbClr val="00B0F0"/>
                </a:solidFill>
                <a:latin typeface="Book Antiqua" panose="02040602050305030304" pitchFamily="18" charset="0"/>
              </a:rPr>
            </a:br>
            <a:r>
              <a:rPr lang="it-IT" sz="2800" b="1" i="1" dirty="0" smtClean="0">
                <a:solidFill>
                  <a:srgbClr val="00B0F0"/>
                </a:solidFill>
                <a:latin typeface="Book Antiqua" panose="02040602050305030304" pitchFamily="18" charset="0"/>
              </a:rPr>
              <a:t>ex </a:t>
            </a:r>
            <a:r>
              <a:rPr lang="it-IT" sz="2800" b="1" dirty="0" smtClean="0">
                <a:solidFill>
                  <a:srgbClr val="00B0F0"/>
                </a:solidFill>
                <a:latin typeface="Book Antiqua" panose="02040602050305030304" pitchFamily="18" charset="0"/>
              </a:rPr>
              <a:t>art. 5 D. </a:t>
            </a:r>
            <a:r>
              <a:rPr lang="it-IT" sz="2800" b="1" dirty="0" err="1" smtClean="0">
                <a:solidFill>
                  <a:srgbClr val="00B0F0"/>
                </a:solidFill>
                <a:latin typeface="Book Antiqua" panose="02040602050305030304" pitchFamily="18" charset="0"/>
              </a:rPr>
              <a:t>Lvo</a:t>
            </a:r>
            <a:r>
              <a:rPr lang="it-IT" sz="2800" b="1" dirty="0" smtClean="0">
                <a:solidFill>
                  <a:srgbClr val="00B0F0"/>
                </a:solidFill>
                <a:latin typeface="Book Antiqua" panose="02040602050305030304" pitchFamily="18" charset="0"/>
              </a:rPr>
              <a:t> 2000/74</a:t>
            </a:r>
            <a:endParaRPr lang="it-IT" sz="2800" b="1" i="1" dirty="0" smtClean="0">
              <a:solidFill>
                <a:srgbClr val="00B0F0"/>
              </a:solidFill>
              <a:latin typeface="Book Antiqua" panose="02040602050305030304" pitchFamily="18" charset="0"/>
            </a:endParaRPr>
          </a:p>
        </p:txBody>
      </p:sp>
      <p:sp>
        <p:nvSpPr>
          <p:cNvPr id="3" name="Segnaposto contenuto 2"/>
          <p:cNvSpPr>
            <a:spLocks noGrp="1"/>
          </p:cNvSpPr>
          <p:nvPr>
            <p:ph idx="1"/>
          </p:nvPr>
        </p:nvSpPr>
        <p:spPr>
          <a:xfrm>
            <a:off x="395536" y="1700808"/>
            <a:ext cx="8229600" cy="4209331"/>
          </a:xfrm>
        </p:spPr>
        <p:txBody>
          <a:bodyPr rtlCol="0">
            <a:normAutofit/>
          </a:bodyPr>
          <a:lstStyle/>
          <a:p>
            <a:pPr algn="just" eaLnBrk="1" fontAlgn="auto" hangingPunct="1">
              <a:spcAft>
                <a:spcPts val="0"/>
              </a:spcAft>
              <a:buFont typeface="Arial" charset="0"/>
              <a:buNone/>
              <a:defRPr/>
            </a:pPr>
            <a:endParaRPr lang="it-IT" dirty="0" smtClean="0"/>
          </a:p>
          <a:p>
            <a:pPr algn="just" eaLnBrk="1" fontAlgn="auto" hangingPunct="1">
              <a:spcAft>
                <a:spcPts val="0"/>
              </a:spcAft>
              <a:buFont typeface="Arial" pitchFamily="34" charset="0"/>
              <a:buChar char="•"/>
              <a:defRPr/>
            </a:pPr>
            <a:r>
              <a:rPr lang="it-IT" sz="2400" b="1" dirty="0" smtClean="0">
                <a:solidFill>
                  <a:srgbClr val="FF0000"/>
                </a:solidFill>
                <a:latin typeface="Book Antiqua" panose="02040602050305030304" pitchFamily="18" charset="0"/>
              </a:rPr>
              <a:t>Soggetto attivo: </a:t>
            </a:r>
            <a:r>
              <a:rPr lang="it-IT" sz="2400" dirty="0" smtClean="0">
                <a:latin typeface="Book Antiqua" panose="02040602050305030304" pitchFamily="18" charset="0"/>
              </a:rPr>
              <a:t>chiunque risulta obbligato </a:t>
            </a:r>
            <a:r>
              <a:rPr lang="it-IT" sz="2400" i="1" dirty="0" smtClean="0">
                <a:latin typeface="Book Antiqua" panose="02040602050305030304" pitchFamily="18" charset="0"/>
              </a:rPr>
              <a:t>ex lege </a:t>
            </a:r>
            <a:r>
              <a:rPr lang="it-IT" sz="2400" dirty="0" smtClean="0">
                <a:latin typeface="Book Antiqua" panose="02040602050305030304" pitchFamily="18" charset="0"/>
              </a:rPr>
              <a:t>alla presentazione delle dichiarazioni annuali in materia di imposta sui redditi o sul valore aggiunto</a:t>
            </a:r>
          </a:p>
          <a:p>
            <a:pPr algn="just" eaLnBrk="1" fontAlgn="auto" hangingPunct="1">
              <a:spcAft>
                <a:spcPts val="0"/>
              </a:spcAft>
              <a:buFont typeface="Arial" pitchFamily="34" charset="0"/>
              <a:buChar char="•"/>
              <a:defRPr/>
            </a:pPr>
            <a:r>
              <a:rPr lang="it-IT" sz="2400" dirty="0" smtClean="0">
                <a:latin typeface="Book Antiqua" panose="02040602050305030304" pitchFamily="18" charset="0"/>
              </a:rPr>
              <a:t>Art. 1, D.P.R. 600/1973, chiunque genera o possiede redditi o risulta obbligato alla tenuta delle scritture contabili </a:t>
            </a:r>
          </a:p>
          <a:p>
            <a:pPr algn="just" eaLnBrk="1" fontAlgn="auto" hangingPunct="1">
              <a:spcAft>
                <a:spcPts val="0"/>
              </a:spcAft>
              <a:buFont typeface="Arial" pitchFamily="34" charset="0"/>
              <a:buChar char="•"/>
              <a:defRPr/>
            </a:pPr>
            <a:r>
              <a:rPr lang="it-IT" sz="2400" dirty="0" smtClean="0">
                <a:latin typeface="Book Antiqua" panose="02040602050305030304" pitchFamily="18" charset="0"/>
              </a:rPr>
              <a:t>Art. 1, D.P.R. 633/1972, </a:t>
            </a:r>
            <a:r>
              <a:rPr lang="it-IT" sz="2400" dirty="0">
                <a:latin typeface="Book Antiqua" panose="02040602050305030304" pitchFamily="18" charset="0"/>
              </a:rPr>
              <a:t>c</a:t>
            </a:r>
            <a:r>
              <a:rPr lang="it-IT" sz="2400" dirty="0" smtClean="0">
                <a:latin typeface="Book Antiqua" panose="02040602050305030304" pitchFamily="18" charset="0"/>
              </a:rPr>
              <a:t>hiunque effettua cessioni di beni o prestazioni di servizi nel territorio dello Stato - nell’esercizio di imprese, arti o professioni - </a:t>
            </a:r>
          </a:p>
          <a:p>
            <a:pPr algn="just" eaLnBrk="1" fontAlgn="auto" hangingPunct="1">
              <a:spcAft>
                <a:spcPts val="0"/>
              </a:spcAft>
              <a:buFont typeface="Arial" charset="0"/>
              <a:buNone/>
              <a:defRPr/>
            </a:pPr>
            <a:endParaRPr lang="it-IT" dirty="0" smtClean="0"/>
          </a:p>
        </p:txBody>
      </p:sp>
      <p:sp>
        <p:nvSpPr>
          <p:cNvPr id="2" name="Segnaposto numero diapositiva 1"/>
          <p:cNvSpPr>
            <a:spLocks noGrp="1"/>
          </p:cNvSpPr>
          <p:nvPr>
            <p:ph type="sldNum" sz="quarter" idx="12"/>
          </p:nvPr>
        </p:nvSpPr>
        <p:spPr/>
        <p:txBody>
          <a:bodyPr/>
          <a:lstStyle/>
          <a:p>
            <a:pPr>
              <a:defRPr/>
            </a:pPr>
            <a:fld id="{43F42827-EB4D-45C7-9FDA-752BF57ACE09}" type="slidenum">
              <a:rPr lang="it-IT" smtClean="0"/>
              <a:pPr>
                <a:defRPr/>
              </a:pPr>
              <a:t>39</a:t>
            </a:fld>
            <a:endParaRPr lang="it-IT"/>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olo 1"/>
          <p:cNvSpPr>
            <a:spLocks noGrp="1"/>
          </p:cNvSpPr>
          <p:nvPr>
            <p:ph type="title"/>
          </p:nvPr>
        </p:nvSpPr>
        <p:spPr>
          <a:xfrm>
            <a:off x="395288" y="260350"/>
            <a:ext cx="8229600" cy="1143000"/>
          </a:xfrm>
        </p:spPr>
        <p:txBody>
          <a:bodyPr/>
          <a:lstStyle/>
          <a:p>
            <a:pPr eaLnBrk="1" hangingPunct="1"/>
            <a:r>
              <a:rPr lang="it-IT" sz="2800" b="1" dirty="0" smtClean="0">
                <a:solidFill>
                  <a:srgbClr val="00B0F0"/>
                </a:solidFill>
              </a:rPr>
              <a:t>Soggetto attivo</a:t>
            </a:r>
          </a:p>
        </p:txBody>
      </p:sp>
      <p:sp>
        <p:nvSpPr>
          <p:cNvPr id="6147" name="Segnaposto contenuto 2"/>
          <p:cNvSpPr>
            <a:spLocks noGrp="1"/>
          </p:cNvSpPr>
          <p:nvPr>
            <p:ph idx="1"/>
          </p:nvPr>
        </p:nvSpPr>
        <p:spPr/>
        <p:txBody>
          <a:bodyPr rtlCol="0">
            <a:normAutofit/>
          </a:bodyPr>
          <a:lstStyle/>
          <a:p>
            <a:pPr eaLnBrk="1" fontAlgn="auto" hangingPunct="1">
              <a:spcAft>
                <a:spcPts val="0"/>
              </a:spcAft>
              <a:buFont typeface="Arial" charset="0"/>
              <a:buNone/>
              <a:defRPr/>
            </a:pPr>
            <a:endParaRPr lang="it-IT" sz="2400" b="1" dirty="0" smtClean="0">
              <a:effectLst>
                <a:outerShdw blurRad="38100" dist="38100" dir="2700000" algn="tl">
                  <a:srgbClr val="000000">
                    <a:alpha val="43137"/>
                  </a:srgbClr>
                </a:outerShdw>
              </a:effectLst>
              <a:latin typeface="Book Antiqua" panose="02040602050305030304" pitchFamily="18" charset="0"/>
            </a:endParaRPr>
          </a:p>
          <a:p>
            <a:pPr algn="just" eaLnBrk="1" fontAlgn="auto" hangingPunct="1">
              <a:spcAft>
                <a:spcPts val="0"/>
              </a:spcAft>
              <a:buFont typeface="Arial" pitchFamily="34" charset="0"/>
              <a:buChar char="•"/>
              <a:defRPr/>
            </a:pPr>
            <a:r>
              <a:rPr lang="it-IT" sz="2400" b="1" dirty="0" smtClean="0">
                <a:solidFill>
                  <a:srgbClr val="FF0000"/>
                </a:solidFill>
                <a:latin typeface="Book Antiqua" panose="02040602050305030304" pitchFamily="18" charset="0"/>
              </a:rPr>
              <a:t>Reato proprio del contribuente: </a:t>
            </a:r>
            <a:r>
              <a:rPr lang="it-IT" sz="2400" dirty="0" smtClean="0">
                <a:latin typeface="Book Antiqua" panose="02040602050305030304" pitchFamily="18" charset="0"/>
              </a:rPr>
              <a:t>chiunque presenta le dichiarazioni annuali ai fini delle imposte sui redditi o dell’imposta sul valore aggiunto</a:t>
            </a:r>
          </a:p>
          <a:p>
            <a:pPr algn="just" eaLnBrk="1" fontAlgn="auto" hangingPunct="1">
              <a:spcAft>
                <a:spcPts val="0"/>
              </a:spcAft>
              <a:buFont typeface="Arial" pitchFamily="34" charset="0"/>
              <a:buChar char="•"/>
              <a:defRPr/>
            </a:pPr>
            <a:r>
              <a:rPr lang="it-IT" sz="2400" b="1" dirty="0" smtClean="0">
                <a:solidFill>
                  <a:srgbClr val="FF0000"/>
                </a:solidFill>
                <a:latin typeface="Book Antiqua" panose="02040602050305030304" pitchFamily="18" charset="0"/>
              </a:rPr>
              <a:t>L’art. 1, </a:t>
            </a:r>
            <a:r>
              <a:rPr lang="it-IT" sz="2400" b="1" dirty="0" err="1" smtClean="0">
                <a:solidFill>
                  <a:srgbClr val="FF0000"/>
                </a:solidFill>
                <a:latin typeface="Book Antiqua" panose="02040602050305030304" pitchFamily="18" charset="0"/>
              </a:rPr>
              <a:t>lett</a:t>
            </a:r>
            <a:r>
              <a:rPr lang="it-IT" sz="2400" b="1" dirty="0" smtClean="0">
                <a:solidFill>
                  <a:srgbClr val="FF0000"/>
                </a:solidFill>
                <a:latin typeface="Book Antiqua" panose="02040602050305030304" pitchFamily="18" charset="0"/>
              </a:rPr>
              <a:t>. c), D. </a:t>
            </a:r>
            <a:r>
              <a:rPr lang="it-IT" sz="2400" b="1" dirty="0" err="1" smtClean="0">
                <a:solidFill>
                  <a:srgbClr val="FF0000"/>
                </a:solidFill>
                <a:latin typeface="Book Antiqua" panose="02040602050305030304" pitchFamily="18" charset="0"/>
              </a:rPr>
              <a:t>Lvo</a:t>
            </a:r>
            <a:r>
              <a:rPr lang="it-IT" sz="2400" b="1" dirty="0" smtClean="0">
                <a:solidFill>
                  <a:srgbClr val="FF0000"/>
                </a:solidFill>
                <a:latin typeface="Book Antiqua" panose="02040602050305030304" pitchFamily="18" charset="0"/>
              </a:rPr>
              <a:t> 2000/74</a:t>
            </a:r>
            <a:r>
              <a:rPr lang="it-IT" sz="2400" dirty="0" smtClean="0">
                <a:solidFill>
                  <a:srgbClr val="FF0000"/>
                </a:solidFill>
                <a:latin typeface="Book Antiqua" panose="02040602050305030304" pitchFamily="18" charset="0"/>
              </a:rPr>
              <a:t> </a:t>
            </a:r>
            <a:r>
              <a:rPr lang="it-IT" sz="2400" dirty="0" smtClean="0">
                <a:latin typeface="Book Antiqua" panose="02040602050305030304" pitchFamily="18" charset="0"/>
              </a:rPr>
              <a:t>annovera tra i soggetti attivi del reato gli amministratori, liquidatori e rappresentanti, di società, enti o persone fisiche, ovvero, i titolari del potere di rappresentanza del contribuente nell’adempimento dell’obbligo dichiarativo</a:t>
            </a:r>
            <a:endParaRPr lang="it-IT" sz="2400" b="1" i="1" dirty="0" smtClean="0">
              <a:solidFill>
                <a:srgbClr val="FF0000"/>
              </a:solidFill>
              <a:latin typeface="Book Antiqua" panose="02040602050305030304" pitchFamily="18" charset="0"/>
            </a:endParaRPr>
          </a:p>
        </p:txBody>
      </p:sp>
      <p:sp>
        <p:nvSpPr>
          <p:cNvPr id="2" name="Segnaposto numero diapositiva 1"/>
          <p:cNvSpPr>
            <a:spLocks noGrp="1"/>
          </p:cNvSpPr>
          <p:nvPr>
            <p:ph type="sldNum" sz="quarter" idx="12"/>
          </p:nvPr>
        </p:nvSpPr>
        <p:spPr/>
        <p:txBody>
          <a:bodyPr/>
          <a:lstStyle/>
          <a:p>
            <a:pPr>
              <a:defRPr/>
            </a:pPr>
            <a:fld id="{43F42827-EB4D-45C7-9FDA-752BF57ACE09}" type="slidenum">
              <a:rPr lang="it-IT" smtClean="0"/>
              <a:pPr>
                <a:defRPr/>
              </a:pPr>
              <a:t>4</a:t>
            </a:fld>
            <a:endParaRPr lang="it-IT"/>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olo 1"/>
          <p:cNvSpPr>
            <a:spLocks noGrp="1"/>
          </p:cNvSpPr>
          <p:nvPr>
            <p:ph type="title"/>
          </p:nvPr>
        </p:nvSpPr>
        <p:spPr>
          <a:xfrm>
            <a:off x="468313" y="260350"/>
            <a:ext cx="8229600" cy="1440458"/>
          </a:xfrm>
        </p:spPr>
        <p:txBody>
          <a:bodyPr/>
          <a:lstStyle/>
          <a:p>
            <a:pPr eaLnBrk="1" hangingPunct="1"/>
            <a:r>
              <a:rPr lang="it-IT" sz="2800" b="1" dirty="0" smtClean="0">
                <a:solidFill>
                  <a:srgbClr val="00B0F0"/>
                </a:solidFill>
                <a:latin typeface="Book Antiqua" panose="02040602050305030304" pitchFamily="18" charset="0"/>
              </a:rPr>
              <a:t>Elemento oggettivo</a:t>
            </a:r>
            <a:br>
              <a:rPr lang="it-IT" sz="2800" b="1" dirty="0" smtClean="0">
                <a:solidFill>
                  <a:srgbClr val="00B0F0"/>
                </a:solidFill>
                <a:latin typeface="Book Antiqua" panose="02040602050305030304" pitchFamily="18" charset="0"/>
              </a:rPr>
            </a:br>
            <a:r>
              <a:rPr lang="it-IT" sz="2800" b="1" dirty="0" smtClean="0">
                <a:solidFill>
                  <a:srgbClr val="00B0F0"/>
                </a:solidFill>
                <a:latin typeface="Book Antiqua" panose="02040602050305030304" pitchFamily="18" charset="0"/>
              </a:rPr>
              <a:t>e superamento della soglia di punibilità del fatto/tipico</a:t>
            </a:r>
          </a:p>
        </p:txBody>
      </p:sp>
      <p:sp>
        <p:nvSpPr>
          <p:cNvPr id="43011" name="Segnaposto contenuto 2"/>
          <p:cNvSpPr>
            <a:spLocks noGrp="1"/>
          </p:cNvSpPr>
          <p:nvPr>
            <p:ph idx="1"/>
          </p:nvPr>
        </p:nvSpPr>
        <p:spPr/>
        <p:txBody>
          <a:bodyPr/>
          <a:lstStyle/>
          <a:p>
            <a:pPr marL="0" indent="0" algn="ctr" eaLnBrk="1" hangingPunct="1">
              <a:buNone/>
            </a:pPr>
            <a:endParaRPr lang="it-IT" sz="2400" b="1" dirty="0" smtClean="0">
              <a:solidFill>
                <a:srgbClr val="FF0000"/>
              </a:solidFill>
              <a:latin typeface="Book Antiqua" panose="02040602050305030304" pitchFamily="18" charset="0"/>
            </a:endParaRPr>
          </a:p>
          <a:p>
            <a:pPr marL="0" indent="0" algn="ctr" eaLnBrk="1" hangingPunct="1">
              <a:buNone/>
            </a:pPr>
            <a:r>
              <a:rPr lang="it-IT" sz="2400" b="1" dirty="0" smtClean="0">
                <a:solidFill>
                  <a:srgbClr val="FF0000"/>
                </a:solidFill>
                <a:latin typeface="Book Antiqua" panose="02040602050305030304" pitchFamily="18" charset="0"/>
              </a:rPr>
              <a:t>- Reato omissivo improprio</a:t>
            </a:r>
            <a:r>
              <a:rPr lang="it-IT" sz="2400" dirty="0" smtClean="0">
                <a:solidFill>
                  <a:srgbClr val="FF0000"/>
                </a:solidFill>
                <a:latin typeface="Book Antiqua" panose="02040602050305030304" pitchFamily="18" charset="0"/>
              </a:rPr>
              <a:t>: </a:t>
            </a:r>
            <a:r>
              <a:rPr lang="it-IT" sz="2400" dirty="0" smtClean="0">
                <a:latin typeface="Book Antiqua" panose="02040602050305030304" pitchFamily="18" charset="0"/>
              </a:rPr>
              <a:t>mancata presentazione della dichiarazione annuale in </a:t>
            </a:r>
            <a:r>
              <a:rPr lang="it-IT" sz="2400" dirty="0">
                <a:latin typeface="Book Antiqua" panose="02040602050305030304" pitchFamily="18" charset="0"/>
              </a:rPr>
              <a:t>m</a:t>
            </a:r>
            <a:r>
              <a:rPr lang="it-IT" sz="2400" dirty="0" smtClean="0">
                <a:latin typeface="Book Antiqua" panose="02040602050305030304" pitchFamily="18" charset="0"/>
              </a:rPr>
              <a:t>ateria d’imposta sui redditi o sul valore aggiunto </a:t>
            </a:r>
          </a:p>
          <a:p>
            <a:pPr algn="ctr" eaLnBrk="1" hangingPunct="1">
              <a:buFontTx/>
              <a:buChar char="-"/>
            </a:pPr>
            <a:r>
              <a:rPr lang="it-IT" sz="2400" dirty="0" smtClean="0">
                <a:latin typeface="Book Antiqua" panose="02040602050305030304" pitchFamily="18" charset="0"/>
              </a:rPr>
              <a:t>Evasione d’imposta superiore ad Euro 30.000,00</a:t>
            </a:r>
          </a:p>
          <a:p>
            <a:pPr algn="ctr" eaLnBrk="1" hangingPunct="1">
              <a:buFontTx/>
              <a:buChar char="-"/>
            </a:pPr>
            <a:r>
              <a:rPr lang="it-IT" sz="2400" dirty="0" smtClean="0">
                <a:latin typeface="Book Antiqua" panose="02040602050305030304" pitchFamily="18" charset="0"/>
              </a:rPr>
              <a:t>Termine perentorio per la presentazione di entrambe le dichiarazioni annuali → D.P.R. 322/1998</a:t>
            </a:r>
          </a:p>
          <a:p>
            <a:pPr algn="ctr" eaLnBrk="1" hangingPunct="1">
              <a:buFontTx/>
              <a:buChar char="-"/>
            </a:pPr>
            <a:r>
              <a:rPr lang="it-IT" sz="2400" dirty="0" smtClean="0">
                <a:latin typeface="Book Antiqua" panose="02040602050305030304" pitchFamily="18" charset="0"/>
              </a:rPr>
              <a:t>Consumazione del reato d’omessa dichiarazione</a:t>
            </a:r>
            <a:r>
              <a:rPr lang="it-IT" sz="2400" dirty="0">
                <a:latin typeface="Book Antiqua" panose="02040602050305030304" pitchFamily="18" charset="0"/>
              </a:rPr>
              <a:t> </a:t>
            </a:r>
            <a:r>
              <a:rPr lang="it-IT" sz="2400" dirty="0" smtClean="0">
                <a:latin typeface="Book Antiqua" panose="02040602050305030304" pitchFamily="18" charset="0"/>
              </a:rPr>
              <a:t>allo spirare di 90 giorni dalla scadenza del termine previsto </a:t>
            </a:r>
            <a:r>
              <a:rPr lang="it-IT" sz="2400" i="1" dirty="0" smtClean="0">
                <a:latin typeface="Book Antiqua" panose="02040602050305030304" pitchFamily="18" charset="0"/>
              </a:rPr>
              <a:t>ex lege </a:t>
            </a:r>
            <a:r>
              <a:rPr lang="it-IT" sz="2400" dirty="0" smtClean="0">
                <a:latin typeface="Book Antiqua" panose="02040602050305030304" pitchFamily="18" charset="0"/>
              </a:rPr>
              <a:t>per la presentazione delle dichiarazioni annuali</a:t>
            </a:r>
          </a:p>
        </p:txBody>
      </p:sp>
      <p:sp>
        <p:nvSpPr>
          <p:cNvPr id="2" name="Segnaposto numero diapositiva 1"/>
          <p:cNvSpPr>
            <a:spLocks noGrp="1"/>
          </p:cNvSpPr>
          <p:nvPr>
            <p:ph type="sldNum" sz="quarter" idx="12"/>
          </p:nvPr>
        </p:nvSpPr>
        <p:spPr/>
        <p:txBody>
          <a:bodyPr/>
          <a:lstStyle/>
          <a:p>
            <a:pPr>
              <a:defRPr/>
            </a:pPr>
            <a:fld id="{43F42827-EB4D-45C7-9FDA-752BF57ACE09}" type="slidenum">
              <a:rPr lang="it-IT" smtClean="0"/>
              <a:pPr>
                <a:defRPr/>
              </a:pPr>
              <a:t>40</a:t>
            </a:fld>
            <a:endParaRPr lang="it-IT"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2146250"/>
          </a:xfrm>
        </p:spPr>
        <p:txBody>
          <a:bodyPr/>
          <a:lstStyle/>
          <a:p>
            <a:r>
              <a:rPr lang="it-IT" sz="2800" b="1" dirty="0" smtClean="0">
                <a:solidFill>
                  <a:srgbClr val="FF0000"/>
                </a:solidFill>
                <a:latin typeface="Book Antiqua" panose="02040602050305030304" pitchFamily="18" charset="0"/>
              </a:rPr>
              <a:t/>
            </a:r>
            <a:br>
              <a:rPr lang="it-IT" sz="2800" b="1" dirty="0" smtClean="0">
                <a:solidFill>
                  <a:srgbClr val="FF0000"/>
                </a:solidFill>
                <a:latin typeface="Book Antiqua" panose="02040602050305030304" pitchFamily="18" charset="0"/>
              </a:rPr>
            </a:br>
            <a:r>
              <a:rPr lang="it-IT" sz="2800" b="1" dirty="0" smtClean="0">
                <a:solidFill>
                  <a:srgbClr val="FF0000"/>
                </a:solidFill>
                <a:latin typeface="Book Antiqua" panose="02040602050305030304" pitchFamily="18" charset="0"/>
              </a:rPr>
              <a:t/>
            </a:r>
            <a:br>
              <a:rPr lang="it-IT" sz="2800" b="1" dirty="0" smtClean="0">
                <a:solidFill>
                  <a:srgbClr val="FF0000"/>
                </a:solidFill>
                <a:latin typeface="Book Antiqua" panose="02040602050305030304" pitchFamily="18" charset="0"/>
              </a:rPr>
            </a:br>
            <a:r>
              <a:rPr lang="it-IT" sz="2800" b="1" dirty="0" smtClean="0">
                <a:solidFill>
                  <a:srgbClr val="FF0000"/>
                </a:solidFill>
                <a:latin typeface="Book Antiqua" panose="02040602050305030304" pitchFamily="18" charset="0"/>
              </a:rPr>
              <a:t>Dolo </a:t>
            </a:r>
            <a:r>
              <a:rPr lang="it-IT" sz="2800" b="1" dirty="0">
                <a:solidFill>
                  <a:srgbClr val="FF0000"/>
                </a:solidFill>
                <a:latin typeface="Book Antiqua" panose="02040602050305030304" pitchFamily="18" charset="0"/>
              </a:rPr>
              <a:t>specifico di evasione</a:t>
            </a:r>
            <a:br>
              <a:rPr lang="it-IT" sz="2800" b="1" dirty="0">
                <a:solidFill>
                  <a:srgbClr val="FF0000"/>
                </a:solidFill>
                <a:latin typeface="Book Antiqua" panose="02040602050305030304" pitchFamily="18" charset="0"/>
              </a:rPr>
            </a:br>
            <a:r>
              <a:rPr lang="it-IT" sz="2800" b="1" dirty="0">
                <a:solidFill>
                  <a:srgbClr val="FF0000"/>
                </a:solidFill>
                <a:latin typeface="Book Antiqua" panose="02040602050305030304" pitchFamily="18" charset="0"/>
              </a:rPr>
              <a:t>Art. 1, comma primo, </a:t>
            </a:r>
            <a:r>
              <a:rPr lang="it-IT" sz="2800" b="1" dirty="0" err="1">
                <a:solidFill>
                  <a:srgbClr val="FF0000"/>
                </a:solidFill>
                <a:latin typeface="Book Antiqua" panose="02040602050305030304" pitchFamily="18" charset="0"/>
              </a:rPr>
              <a:t>lett</a:t>
            </a:r>
            <a:r>
              <a:rPr lang="it-IT" sz="2800" b="1" dirty="0">
                <a:solidFill>
                  <a:srgbClr val="FF0000"/>
                </a:solidFill>
                <a:latin typeface="Book Antiqua" panose="02040602050305030304" pitchFamily="18" charset="0"/>
              </a:rPr>
              <a:t>. d),</a:t>
            </a:r>
            <a:br>
              <a:rPr lang="it-IT" sz="2800" b="1" dirty="0">
                <a:solidFill>
                  <a:srgbClr val="FF0000"/>
                </a:solidFill>
                <a:latin typeface="Book Antiqua" panose="02040602050305030304" pitchFamily="18" charset="0"/>
              </a:rPr>
            </a:br>
            <a:r>
              <a:rPr lang="it-IT" sz="2800" b="1" dirty="0">
                <a:solidFill>
                  <a:srgbClr val="FF0000"/>
                </a:solidFill>
                <a:latin typeface="Book Antiqua" panose="02040602050305030304" pitchFamily="18" charset="0"/>
              </a:rPr>
              <a:t>D. </a:t>
            </a:r>
            <a:r>
              <a:rPr lang="it-IT" sz="2800" b="1" dirty="0" err="1">
                <a:solidFill>
                  <a:srgbClr val="FF0000"/>
                </a:solidFill>
                <a:latin typeface="Book Antiqua" panose="02040602050305030304" pitchFamily="18" charset="0"/>
              </a:rPr>
              <a:t>Lvo</a:t>
            </a:r>
            <a:r>
              <a:rPr lang="it-IT" sz="2800" b="1" dirty="0">
                <a:solidFill>
                  <a:srgbClr val="FF0000"/>
                </a:solidFill>
                <a:latin typeface="Book Antiqua" panose="02040602050305030304" pitchFamily="18" charset="0"/>
              </a:rPr>
              <a:t> 2000/74</a:t>
            </a:r>
            <a:endParaRPr lang="it-IT" sz="2800" dirty="0"/>
          </a:p>
        </p:txBody>
      </p:sp>
      <p:sp>
        <p:nvSpPr>
          <p:cNvPr id="3" name="Segnaposto contenuto 2"/>
          <p:cNvSpPr>
            <a:spLocks noGrp="1"/>
          </p:cNvSpPr>
          <p:nvPr>
            <p:ph idx="1"/>
          </p:nvPr>
        </p:nvSpPr>
        <p:spPr>
          <a:xfrm>
            <a:off x="481583" y="2420888"/>
            <a:ext cx="8229600" cy="3561259"/>
          </a:xfrm>
        </p:spPr>
        <p:txBody>
          <a:bodyPr/>
          <a:lstStyle/>
          <a:p>
            <a:pPr marL="0" indent="0" algn="ctr">
              <a:buNone/>
            </a:pPr>
            <a:endParaRPr lang="it-IT" sz="2400" dirty="0" smtClean="0">
              <a:latin typeface="Book Antiqua" panose="02040602050305030304" pitchFamily="18" charset="0"/>
            </a:endParaRPr>
          </a:p>
          <a:p>
            <a:pPr marL="0" indent="0" algn="ctr">
              <a:buNone/>
            </a:pPr>
            <a:endParaRPr lang="it-IT" sz="2400" dirty="0" smtClean="0">
              <a:latin typeface="Book Antiqua" panose="02040602050305030304" pitchFamily="18" charset="0"/>
            </a:endParaRPr>
          </a:p>
          <a:p>
            <a:pPr marL="0" indent="0" algn="ctr">
              <a:buNone/>
            </a:pPr>
            <a:r>
              <a:rPr lang="it-IT" sz="2400" dirty="0" smtClean="0">
                <a:latin typeface="Book Antiqua" panose="02040602050305030304" pitchFamily="18" charset="0"/>
              </a:rPr>
              <a:t>- Finalità </a:t>
            </a:r>
            <a:r>
              <a:rPr lang="it-IT" sz="2400" dirty="0">
                <a:latin typeface="Book Antiqua" panose="02040602050305030304" pitchFamily="18" charset="0"/>
              </a:rPr>
              <a:t>del contribuente </a:t>
            </a:r>
            <a:r>
              <a:rPr lang="it-IT" sz="2400" b="1" dirty="0">
                <a:solidFill>
                  <a:schemeClr val="accent1"/>
                </a:solidFill>
                <a:latin typeface="Book Antiqua" panose="02040602050305030304" pitchFamily="18" charset="0"/>
              </a:rPr>
              <a:t>specificamente</a:t>
            </a:r>
            <a:r>
              <a:rPr lang="it-IT" sz="2400" dirty="0">
                <a:latin typeface="Book Antiqua" panose="02040602050305030304" pitchFamily="18" charset="0"/>
              </a:rPr>
              <a:t> diretta all’evasione delle imposte sui redditi o sul valore aggiunto</a:t>
            </a:r>
          </a:p>
          <a:p>
            <a:pPr marL="0" indent="0" algn="ctr">
              <a:buNone/>
            </a:pPr>
            <a:r>
              <a:rPr lang="it-IT" sz="2400" dirty="0">
                <a:latin typeface="Book Antiqua" panose="02040602050305030304" pitchFamily="18" charset="0"/>
              </a:rPr>
              <a:t>-  Coscienza e volontà del superamento contestuale di entrambe le soglie di punibilità del </a:t>
            </a:r>
            <a:r>
              <a:rPr lang="it-IT" sz="2400" dirty="0" smtClean="0">
                <a:latin typeface="Book Antiqua" panose="02040602050305030304" pitchFamily="18" charset="0"/>
              </a:rPr>
              <a:t>fatto/tipico</a:t>
            </a:r>
            <a:endParaRPr lang="it-IT" sz="2400" dirty="0">
              <a:latin typeface="Book Antiqua" panose="02040602050305030304" pitchFamily="18" charset="0"/>
            </a:endParaRPr>
          </a:p>
        </p:txBody>
      </p:sp>
      <p:sp>
        <p:nvSpPr>
          <p:cNvPr id="4" name="Segnaposto numero diapositiva 3"/>
          <p:cNvSpPr>
            <a:spLocks noGrp="1"/>
          </p:cNvSpPr>
          <p:nvPr>
            <p:ph type="sldNum" sz="quarter" idx="12"/>
          </p:nvPr>
        </p:nvSpPr>
        <p:spPr/>
        <p:txBody>
          <a:bodyPr/>
          <a:lstStyle/>
          <a:p>
            <a:pPr>
              <a:defRPr/>
            </a:pPr>
            <a:fld id="{43F42827-EB4D-45C7-9FDA-752BF57ACE09}" type="slidenum">
              <a:rPr lang="it-IT" smtClean="0"/>
              <a:pPr>
                <a:defRPr/>
              </a:pPr>
              <a:t>41</a:t>
            </a:fld>
            <a:endParaRPr lang="it-IT"/>
          </a:p>
        </p:txBody>
      </p:sp>
    </p:spTree>
    <p:extLst>
      <p:ext uri="{BB962C8B-B14F-4D97-AF65-F5344CB8AC3E}">
        <p14:creationId xmlns:p14="http://schemas.microsoft.com/office/powerpoint/2010/main" val="411334710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772816"/>
            <a:ext cx="8229600" cy="4608512"/>
          </a:xfrm>
        </p:spPr>
        <p:txBody>
          <a:bodyPr/>
          <a:lstStyle/>
          <a:p>
            <a:pPr marL="0" indent="0" algn="ctr">
              <a:buNone/>
            </a:pPr>
            <a:endParaRPr lang="it-IT" sz="2400" dirty="0">
              <a:latin typeface="Book Antiqua" panose="02040602050305030304" pitchFamily="18" charset="0"/>
            </a:endParaRPr>
          </a:p>
          <a:p>
            <a:pPr algn="just"/>
            <a:r>
              <a:rPr lang="it-IT" sz="2400" dirty="0">
                <a:latin typeface="Book Antiqua" panose="02040602050305030304" pitchFamily="18" charset="0"/>
              </a:rPr>
              <a:t>Con l’espressione «</a:t>
            </a:r>
            <a:r>
              <a:rPr lang="it-IT" sz="2400" i="1" dirty="0">
                <a:latin typeface="Book Antiqua" panose="02040602050305030304" pitchFamily="18" charset="0"/>
              </a:rPr>
              <a:t>stabile organizzazione</a:t>
            </a:r>
            <a:r>
              <a:rPr lang="it-IT" sz="2400" dirty="0">
                <a:latin typeface="Book Antiqua" panose="02040602050305030304" pitchFamily="18" charset="0"/>
              </a:rPr>
              <a:t>» il legislatore designa una sede fissa di affari per mezzo della quale l'impresa non residente (estera) esercita in tutto o in parte la sua attività </a:t>
            </a:r>
            <a:r>
              <a:rPr lang="it-IT" sz="2400" dirty="0" smtClean="0">
                <a:latin typeface="Book Antiqua" panose="02040602050305030304" pitchFamily="18" charset="0"/>
              </a:rPr>
              <a:t>nel </a:t>
            </a:r>
            <a:r>
              <a:rPr lang="it-IT" sz="2400" dirty="0">
                <a:latin typeface="Book Antiqua" panose="02040602050305030304" pitchFamily="18" charset="0"/>
              </a:rPr>
              <a:t>territorio dello </a:t>
            </a:r>
            <a:r>
              <a:rPr lang="it-IT" sz="2400" dirty="0" smtClean="0">
                <a:latin typeface="Book Antiqua" panose="02040602050305030304" pitchFamily="18" charset="0"/>
              </a:rPr>
              <a:t>Stato</a:t>
            </a:r>
          </a:p>
          <a:p>
            <a:pPr algn="just"/>
            <a:r>
              <a:rPr lang="it-IT" sz="2400" dirty="0" smtClean="0">
                <a:latin typeface="Book Antiqua" panose="02040602050305030304" pitchFamily="18" charset="0"/>
              </a:rPr>
              <a:t>dalla </a:t>
            </a:r>
            <a:r>
              <a:rPr lang="it-IT" sz="2400" dirty="0">
                <a:latin typeface="Book Antiqua" panose="02040602050305030304" pitchFamily="18" charset="0"/>
              </a:rPr>
              <a:t>localizzazione della stabile organizzazione consegue l’individuazione dello Stato che ha diritto ad esercitare la </a:t>
            </a:r>
            <a:r>
              <a:rPr lang="it-IT" sz="2400" dirty="0" smtClean="0">
                <a:latin typeface="Book Antiqua" panose="02040602050305030304" pitchFamily="18" charset="0"/>
              </a:rPr>
              <a:t>«</a:t>
            </a:r>
            <a:r>
              <a:rPr lang="it-IT" sz="2400" i="1" dirty="0" smtClean="0">
                <a:latin typeface="Book Antiqua" panose="02040602050305030304" pitchFamily="18" charset="0"/>
              </a:rPr>
              <a:t>potestà impositiva</a:t>
            </a:r>
            <a:r>
              <a:rPr lang="it-IT" sz="2400" dirty="0" smtClean="0">
                <a:latin typeface="Book Antiqua" panose="02040602050305030304" pitchFamily="18" charset="0"/>
              </a:rPr>
              <a:t>» </a:t>
            </a:r>
            <a:r>
              <a:rPr lang="it-IT" sz="2400" dirty="0">
                <a:latin typeface="Book Antiqua" panose="02040602050305030304" pitchFamily="18" charset="0"/>
              </a:rPr>
              <a:t>a carico del soggetto </a:t>
            </a:r>
            <a:r>
              <a:rPr lang="it-IT" sz="2400" dirty="0" smtClean="0">
                <a:latin typeface="Book Antiqua" panose="02040602050305030304" pitchFamily="18" charset="0"/>
              </a:rPr>
              <a:t>«</a:t>
            </a:r>
            <a:r>
              <a:rPr lang="it-IT" sz="2400" i="1" dirty="0" smtClean="0">
                <a:latin typeface="Book Antiqua" panose="02040602050305030304" pitchFamily="18" charset="0"/>
              </a:rPr>
              <a:t>non residente</a:t>
            </a:r>
            <a:r>
              <a:rPr lang="it-IT" sz="2400" dirty="0" smtClean="0">
                <a:latin typeface="Book Antiqua" panose="02040602050305030304" pitchFamily="18" charset="0"/>
              </a:rPr>
              <a:t>» che ha </a:t>
            </a:r>
            <a:r>
              <a:rPr lang="it-IT" sz="2400" dirty="0">
                <a:latin typeface="Book Antiqua" panose="02040602050305030304" pitchFamily="18" charset="0"/>
              </a:rPr>
              <a:t>posto in essere operazioni commerciali - mediante una struttura </a:t>
            </a:r>
            <a:r>
              <a:rPr lang="it-IT" sz="2400" dirty="0" smtClean="0">
                <a:latin typeface="Book Antiqua" panose="02040602050305030304" pitchFamily="18" charset="0"/>
              </a:rPr>
              <a:t>ad essa dipendente ed ivi localizzata </a:t>
            </a:r>
            <a:r>
              <a:rPr lang="it-IT" sz="2400" dirty="0">
                <a:latin typeface="Book Antiqua" panose="02040602050305030304" pitchFamily="18" charset="0"/>
              </a:rPr>
              <a:t>in via permanente </a:t>
            </a:r>
            <a:r>
              <a:rPr lang="it-IT" sz="2400" dirty="0" smtClean="0">
                <a:latin typeface="Book Antiqua" panose="02040602050305030304" pitchFamily="18" charset="0"/>
              </a:rPr>
              <a:t>-</a:t>
            </a:r>
            <a:endParaRPr lang="it-IT" sz="2400" dirty="0">
              <a:latin typeface="Book Antiqua" panose="02040602050305030304" pitchFamily="18" charset="0"/>
            </a:endParaRPr>
          </a:p>
          <a:p>
            <a:endParaRPr lang="it-IT" dirty="0"/>
          </a:p>
        </p:txBody>
      </p:sp>
      <p:sp>
        <p:nvSpPr>
          <p:cNvPr id="4" name="Segnaposto numero diapositiva 3"/>
          <p:cNvSpPr>
            <a:spLocks noGrp="1"/>
          </p:cNvSpPr>
          <p:nvPr>
            <p:ph type="sldNum" sz="quarter" idx="12"/>
          </p:nvPr>
        </p:nvSpPr>
        <p:spPr/>
        <p:txBody>
          <a:bodyPr/>
          <a:lstStyle/>
          <a:p>
            <a:pPr>
              <a:defRPr/>
            </a:pPr>
            <a:fld id="{43F42827-EB4D-45C7-9FDA-752BF57ACE09}" type="slidenum">
              <a:rPr lang="it-IT" smtClean="0"/>
              <a:pPr>
                <a:defRPr/>
              </a:pPr>
              <a:t>42</a:t>
            </a:fld>
            <a:endParaRPr lang="it-IT"/>
          </a:p>
        </p:txBody>
      </p:sp>
      <p:sp>
        <p:nvSpPr>
          <p:cNvPr id="5" name="Titolo 4"/>
          <p:cNvSpPr>
            <a:spLocks noGrp="1"/>
          </p:cNvSpPr>
          <p:nvPr>
            <p:ph type="title"/>
          </p:nvPr>
        </p:nvSpPr>
        <p:spPr>
          <a:xfrm>
            <a:off x="457200" y="274638"/>
            <a:ext cx="8229600" cy="1570186"/>
          </a:xfrm>
        </p:spPr>
        <p:txBody>
          <a:bodyPr/>
          <a:lstStyle/>
          <a:p>
            <a:r>
              <a:rPr lang="it-IT" sz="2800" b="1" dirty="0" smtClean="0">
                <a:solidFill>
                  <a:schemeClr val="tx2"/>
                </a:solidFill>
                <a:latin typeface="Book Antiqua" panose="02040602050305030304" pitchFamily="18" charset="0"/>
              </a:rPr>
              <a:t/>
            </a:r>
            <a:br>
              <a:rPr lang="it-IT" sz="2800" b="1" dirty="0" smtClean="0">
                <a:solidFill>
                  <a:schemeClr val="tx2"/>
                </a:solidFill>
                <a:latin typeface="Book Antiqua" panose="02040602050305030304" pitchFamily="18" charset="0"/>
              </a:rPr>
            </a:br>
            <a:r>
              <a:rPr lang="it-IT" sz="2800" b="1" dirty="0" smtClean="0">
                <a:solidFill>
                  <a:schemeClr val="tx2"/>
                </a:solidFill>
                <a:latin typeface="Book Antiqua" panose="02040602050305030304" pitchFamily="18" charset="0"/>
              </a:rPr>
              <a:t/>
            </a:r>
            <a:br>
              <a:rPr lang="it-IT" sz="2800" b="1" dirty="0" smtClean="0">
                <a:solidFill>
                  <a:schemeClr val="tx2"/>
                </a:solidFill>
                <a:latin typeface="Book Antiqua" panose="02040602050305030304" pitchFamily="18" charset="0"/>
              </a:rPr>
            </a:br>
            <a:r>
              <a:rPr lang="it-IT" sz="2800" b="1" dirty="0" smtClean="0">
                <a:solidFill>
                  <a:schemeClr val="tx2"/>
                </a:solidFill>
                <a:latin typeface="Book Antiqua" panose="02040602050305030304" pitchFamily="18" charset="0"/>
              </a:rPr>
              <a:t/>
            </a:r>
            <a:br>
              <a:rPr lang="it-IT" sz="2800" b="1" dirty="0" smtClean="0">
                <a:solidFill>
                  <a:schemeClr val="tx2"/>
                </a:solidFill>
                <a:latin typeface="Book Antiqua" panose="02040602050305030304" pitchFamily="18" charset="0"/>
              </a:rPr>
            </a:br>
            <a:r>
              <a:rPr lang="it-IT" sz="2800" b="1" dirty="0" smtClean="0">
                <a:solidFill>
                  <a:schemeClr val="tx2"/>
                </a:solidFill>
                <a:latin typeface="Book Antiqua" panose="02040602050305030304" pitchFamily="18" charset="0"/>
              </a:rPr>
              <a:t>Stabile </a:t>
            </a:r>
            <a:r>
              <a:rPr lang="it-IT" sz="2800" b="1" dirty="0">
                <a:solidFill>
                  <a:schemeClr val="tx2"/>
                </a:solidFill>
                <a:latin typeface="Book Antiqua" panose="02040602050305030304" pitchFamily="18" charset="0"/>
              </a:rPr>
              <a:t>organizzazione occulta</a:t>
            </a:r>
            <a:br>
              <a:rPr lang="it-IT" sz="2800" b="1" dirty="0">
                <a:solidFill>
                  <a:schemeClr val="tx2"/>
                </a:solidFill>
                <a:latin typeface="Book Antiqua" panose="02040602050305030304" pitchFamily="18" charset="0"/>
              </a:rPr>
            </a:br>
            <a:r>
              <a:rPr lang="it-IT" sz="2800" b="1" dirty="0">
                <a:solidFill>
                  <a:schemeClr val="tx2"/>
                </a:solidFill>
                <a:latin typeface="Book Antiqua" panose="02040602050305030304" pitchFamily="18" charset="0"/>
              </a:rPr>
              <a:t>Art. 162 D.P.R. 1986/917 - T.U.I.R. </a:t>
            </a:r>
            <a:r>
              <a:rPr lang="it-IT" sz="2800" b="1" dirty="0" smtClean="0">
                <a:solidFill>
                  <a:schemeClr val="tx2"/>
                </a:solidFill>
                <a:latin typeface="Book Antiqua" panose="02040602050305030304" pitchFamily="18" charset="0"/>
              </a:rPr>
              <a:t>-</a:t>
            </a:r>
            <a:r>
              <a:rPr lang="it-IT" sz="4000" dirty="0">
                <a:latin typeface="Book Antiqua" panose="02040602050305030304" pitchFamily="18" charset="0"/>
              </a:rPr>
              <a:t/>
            </a:r>
            <a:br>
              <a:rPr lang="it-IT" sz="4000" dirty="0">
                <a:latin typeface="Book Antiqua" panose="02040602050305030304" pitchFamily="18" charset="0"/>
              </a:rPr>
            </a:br>
            <a:endParaRPr lang="it-IT" dirty="0"/>
          </a:p>
        </p:txBody>
      </p:sp>
    </p:spTree>
    <p:extLst>
      <p:ext uri="{BB962C8B-B14F-4D97-AF65-F5344CB8AC3E}">
        <p14:creationId xmlns:p14="http://schemas.microsoft.com/office/powerpoint/2010/main" val="142245720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olo 1"/>
          <p:cNvSpPr>
            <a:spLocks noGrp="1"/>
          </p:cNvSpPr>
          <p:nvPr>
            <p:ph type="title"/>
          </p:nvPr>
        </p:nvSpPr>
        <p:spPr>
          <a:xfrm>
            <a:off x="443161" y="341784"/>
            <a:ext cx="8229600" cy="1143000"/>
          </a:xfrm>
        </p:spPr>
        <p:txBody>
          <a:bodyPr/>
          <a:lstStyle/>
          <a:p>
            <a:r>
              <a:rPr lang="it-IT" dirty="0" smtClean="0">
                <a:latin typeface="Book Antiqua" panose="02040602050305030304" pitchFamily="18" charset="0"/>
              </a:rPr>
              <a:t> </a:t>
            </a:r>
            <a:br>
              <a:rPr lang="it-IT" dirty="0" smtClean="0">
                <a:latin typeface="Book Antiqua" panose="02040602050305030304" pitchFamily="18" charset="0"/>
              </a:rPr>
            </a:br>
            <a:r>
              <a:rPr lang="it-IT" dirty="0" smtClean="0">
                <a:latin typeface="Book Antiqua" panose="02040602050305030304" pitchFamily="18" charset="0"/>
              </a:rPr>
              <a:t/>
            </a:r>
            <a:br>
              <a:rPr lang="it-IT" dirty="0" smtClean="0">
                <a:latin typeface="Book Antiqua" panose="02040602050305030304" pitchFamily="18" charset="0"/>
              </a:rPr>
            </a:br>
            <a:r>
              <a:rPr lang="it-IT" dirty="0" smtClean="0">
                <a:latin typeface="Book Antiqua" panose="02040602050305030304" pitchFamily="18" charset="0"/>
              </a:rPr>
              <a:t/>
            </a:r>
            <a:br>
              <a:rPr lang="it-IT" dirty="0" smtClean="0">
                <a:latin typeface="Book Antiqua" panose="02040602050305030304" pitchFamily="18" charset="0"/>
              </a:rPr>
            </a:br>
            <a:r>
              <a:rPr lang="it-IT" dirty="0" smtClean="0">
                <a:latin typeface="Book Antiqua" panose="02040602050305030304" pitchFamily="18" charset="0"/>
              </a:rPr>
              <a:t/>
            </a:r>
            <a:br>
              <a:rPr lang="it-IT" dirty="0" smtClean="0">
                <a:latin typeface="Book Antiqua" panose="02040602050305030304" pitchFamily="18" charset="0"/>
              </a:rPr>
            </a:br>
            <a:r>
              <a:rPr lang="it-IT" dirty="0">
                <a:latin typeface="Book Antiqua" panose="02040602050305030304" pitchFamily="18" charset="0"/>
              </a:rPr>
              <a:t/>
            </a:r>
            <a:br>
              <a:rPr lang="it-IT" dirty="0">
                <a:latin typeface="Book Antiqua" panose="02040602050305030304" pitchFamily="18" charset="0"/>
              </a:rPr>
            </a:br>
            <a:r>
              <a:rPr lang="it-IT" dirty="0" smtClean="0">
                <a:latin typeface="Book Antiqua" panose="02040602050305030304" pitchFamily="18" charset="0"/>
              </a:rPr>
              <a:t/>
            </a:r>
            <a:br>
              <a:rPr lang="it-IT" dirty="0" smtClean="0">
                <a:latin typeface="Book Antiqua" panose="02040602050305030304" pitchFamily="18" charset="0"/>
              </a:rPr>
            </a:br>
            <a:r>
              <a:rPr lang="it-IT" dirty="0">
                <a:latin typeface="Book Antiqua" panose="02040602050305030304" pitchFamily="18" charset="0"/>
              </a:rPr>
              <a:t/>
            </a:r>
            <a:br>
              <a:rPr lang="it-IT" dirty="0">
                <a:latin typeface="Book Antiqua" panose="02040602050305030304" pitchFamily="18" charset="0"/>
              </a:rPr>
            </a:br>
            <a:endParaRPr lang="it-IT" sz="2400" dirty="0" smtClean="0">
              <a:latin typeface="Book Antiqua" panose="02040602050305030304" pitchFamily="18" charset="0"/>
            </a:endParaRPr>
          </a:p>
        </p:txBody>
      </p:sp>
      <p:sp>
        <p:nvSpPr>
          <p:cNvPr id="2" name="Segnaposto numero diapositiva 1"/>
          <p:cNvSpPr>
            <a:spLocks noGrp="1"/>
          </p:cNvSpPr>
          <p:nvPr>
            <p:ph type="sldNum" sz="quarter" idx="12"/>
          </p:nvPr>
        </p:nvSpPr>
        <p:spPr>
          <a:xfrm>
            <a:off x="6588224" y="6381328"/>
            <a:ext cx="2133600" cy="365125"/>
          </a:xfrm>
        </p:spPr>
        <p:txBody>
          <a:bodyPr/>
          <a:lstStyle/>
          <a:p>
            <a:pPr>
              <a:defRPr/>
            </a:pPr>
            <a:fld id="{42A1880C-6DB0-40AE-BE99-085B2EB76EC3}" type="slidenum">
              <a:rPr lang="it-IT" smtClean="0"/>
              <a:pPr>
                <a:defRPr/>
              </a:pPr>
              <a:t>43</a:t>
            </a:fld>
            <a:endParaRPr lang="it-IT"/>
          </a:p>
        </p:txBody>
      </p:sp>
      <p:sp>
        <p:nvSpPr>
          <p:cNvPr id="5" name="Rettangolo 4"/>
          <p:cNvSpPr/>
          <p:nvPr/>
        </p:nvSpPr>
        <p:spPr>
          <a:xfrm>
            <a:off x="533103" y="1484784"/>
            <a:ext cx="8208912" cy="4154984"/>
          </a:xfrm>
          <a:prstGeom prst="rect">
            <a:avLst/>
          </a:prstGeom>
        </p:spPr>
        <p:txBody>
          <a:bodyPr wrap="square">
            <a:spAutoFit/>
          </a:bodyPr>
          <a:lstStyle/>
          <a:p>
            <a:pPr algn="ctr"/>
            <a:r>
              <a:rPr lang="it-IT" sz="2400" b="1" dirty="0" smtClean="0">
                <a:solidFill>
                  <a:srgbClr val="FF0000"/>
                </a:solidFill>
                <a:latin typeface="Book Antiqua" panose="02040602050305030304" pitchFamily="18" charset="0"/>
              </a:rPr>
              <a:t>1) Stabile </a:t>
            </a:r>
            <a:r>
              <a:rPr lang="it-IT" sz="2400" b="1" dirty="0">
                <a:solidFill>
                  <a:srgbClr val="FF0000"/>
                </a:solidFill>
                <a:latin typeface="Book Antiqua" panose="02040602050305030304" pitchFamily="18" charset="0"/>
              </a:rPr>
              <a:t>organizzazione occulta</a:t>
            </a:r>
            <a:r>
              <a:rPr lang="it-IT" sz="2400" dirty="0">
                <a:solidFill>
                  <a:srgbClr val="FF0000"/>
                </a:solidFill>
                <a:latin typeface="Book Antiqua" panose="02040602050305030304" pitchFamily="18" charset="0"/>
              </a:rPr>
              <a:t>: </a:t>
            </a:r>
            <a:r>
              <a:rPr lang="it-IT" sz="2400" dirty="0">
                <a:latin typeface="Book Antiqua" panose="02040602050305030304" pitchFamily="18" charset="0"/>
              </a:rPr>
              <a:t>società italiana </a:t>
            </a:r>
            <a:r>
              <a:rPr lang="it-IT" sz="2400" b="1" dirty="0" smtClean="0">
                <a:solidFill>
                  <a:schemeClr val="tx2"/>
                </a:solidFill>
                <a:latin typeface="Book Antiqua" panose="02040602050305030304" pitchFamily="18" charset="0"/>
              </a:rPr>
              <a:t>in </a:t>
            </a:r>
            <a:r>
              <a:rPr lang="it-IT" sz="2400" b="1" dirty="0">
                <a:solidFill>
                  <a:schemeClr val="tx2"/>
                </a:solidFill>
                <a:latin typeface="Book Antiqua" panose="02040602050305030304" pitchFamily="18" charset="0"/>
              </a:rPr>
              <a:t>realtà </a:t>
            </a:r>
            <a:r>
              <a:rPr lang="it-IT" sz="2400" dirty="0">
                <a:latin typeface="Book Antiqua" panose="02040602050305030304" pitchFamily="18" charset="0"/>
              </a:rPr>
              <a:t>facente parte di un gruppo d’imprese straniero - che impone le propria capacità decisionale ed influenza le attività produttive e commerciali della stessa - </a:t>
            </a:r>
            <a:br>
              <a:rPr lang="it-IT" sz="2400" dirty="0">
                <a:latin typeface="Book Antiqua" panose="02040602050305030304" pitchFamily="18" charset="0"/>
              </a:rPr>
            </a:br>
            <a:r>
              <a:rPr lang="it-IT" sz="2400" b="1" dirty="0" smtClean="0">
                <a:solidFill>
                  <a:srgbClr val="FF0000"/>
                </a:solidFill>
                <a:latin typeface="Book Antiqua" panose="02040602050305030304" pitchFamily="18" charset="0"/>
              </a:rPr>
              <a:t>2) Contestazione del reato di omessa dichiarazione </a:t>
            </a:r>
            <a:r>
              <a:rPr lang="it-IT" sz="2400" b="1" i="1" dirty="0" smtClean="0">
                <a:solidFill>
                  <a:srgbClr val="FF0000"/>
                </a:solidFill>
                <a:latin typeface="Book Antiqua" panose="02040602050305030304" pitchFamily="18" charset="0"/>
              </a:rPr>
              <a:t>ex</a:t>
            </a:r>
            <a:r>
              <a:rPr lang="it-IT" sz="2400" b="1" dirty="0" smtClean="0">
                <a:solidFill>
                  <a:srgbClr val="FF0000"/>
                </a:solidFill>
                <a:latin typeface="Book Antiqua" panose="02040602050305030304" pitchFamily="18" charset="0"/>
              </a:rPr>
              <a:t> art. 5 D. </a:t>
            </a:r>
            <a:r>
              <a:rPr lang="it-IT" sz="2400" b="1" dirty="0" err="1" smtClean="0">
                <a:solidFill>
                  <a:srgbClr val="FF0000"/>
                </a:solidFill>
                <a:latin typeface="Book Antiqua" panose="02040602050305030304" pitchFamily="18" charset="0"/>
              </a:rPr>
              <a:t>Lvo</a:t>
            </a:r>
            <a:r>
              <a:rPr lang="it-IT" sz="2400" b="1" dirty="0" smtClean="0">
                <a:solidFill>
                  <a:srgbClr val="FF0000"/>
                </a:solidFill>
                <a:latin typeface="Book Antiqua" panose="02040602050305030304" pitchFamily="18" charset="0"/>
              </a:rPr>
              <a:t> 2000/74 </a:t>
            </a:r>
            <a:r>
              <a:rPr lang="it-IT" sz="2400" b="1" dirty="0" smtClean="0">
                <a:solidFill>
                  <a:schemeClr val="tx2"/>
                </a:solidFill>
                <a:latin typeface="Book Antiqua" panose="02040602050305030304" pitchFamily="18" charset="0"/>
              </a:rPr>
              <a:t> </a:t>
            </a:r>
            <a:r>
              <a:rPr lang="it-IT" sz="2400" dirty="0" smtClean="0">
                <a:latin typeface="Book Antiqua" panose="02040602050305030304" pitchFamily="18" charset="0"/>
              </a:rPr>
              <a:t>nei </a:t>
            </a:r>
            <a:r>
              <a:rPr lang="it-IT" sz="2400" dirty="0">
                <a:latin typeface="Book Antiqua" panose="02040602050305030304" pitchFamily="18" charset="0"/>
              </a:rPr>
              <a:t>confronti degli amministratori della società straniera - con riferimento ai redditi percepiti in Italia attraverso la stabile organizzazione </a:t>
            </a:r>
            <a:r>
              <a:rPr lang="it-IT" sz="2400" dirty="0" smtClean="0">
                <a:latin typeface="Book Antiqua" panose="02040602050305030304" pitchFamily="18" charset="0"/>
              </a:rPr>
              <a:t>occulta -</a:t>
            </a:r>
            <a:r>
              <a:rPr lang="it-IT" sz="2400" dirty="0">
                <a:latin typeface="Book Antiqua" panose="02040602050305030304" pitchFamily="18" charset="0"/>
              </a:rPr>
              <a:t/>
            </a:r>
            <a:br>
              <a:rPr lang="it-IT" sz="2400" dirty="0">
                <a:latin typeface="Book Antiqua" panose="02040602050305030304" pitchFamily="18" charset="0"/>
              </a:rPr>
            </a:br>
            <a:r>
              <a:rPr lang="it-IT" sz="2400" b="1" dirty="0" smtClean="0">
                <a:solidFill>
                  <a:srgbClr val="FF0000"/>
                </a:solidFill>
                <a:latin typeface="Book Antiqua" panose="02040602050305030304" pitchFamily="18" charset="0"/>
              </a:rPr>
              <a:t>3) </a:t>
            </a:r>
            <a:r>
              <a:rPr lang="it-IT" sz="2400" b="1" dirty="0">
                <a:solidFill>
                  <a:srgbClr val="FF0000"/>
                </a:solidFill>
                <a:latin typeface="Book Antiqua" panose="02040602050305030304" pitchFamily="18" charset="0"/>
              </a:rPr>
              <a:t>Eventuale concorso di persone </a:t>
            </a:r>
            <a:r>
              <a:rPr lang="it-IT" sz="2400" b="1" i="1" dirty="0">
                <a:solidFill>
                  <a:srgbClr val="FF0000"/>
                </a:solidFill>
                <a:latin typeface="Book Antiqua" panose="02040602050305030304" pitchFamily="18" charset="0"/>
              </a:rPr>
              <a:t>ex</a:t>
            </a:r>
            <a:r>
              <a:rPr lang="it-IT" sz="2400" b="1" dirty="0">
                <a:solidFill>
                  <a:srgbClr val="FF0000"/>
                </a:solidFill>
                <a:latin typeface="Book Antiqua" panose="02040602050305030304" pitchFamily="18" charset="0"/>
              </a:rPr>
              <a:t> art. 110 C.p.</a:t>
            </a:r>
            <a:r>
              <a:rPr lang="it-IT" sz="2400" dirty="0">
                <a:solidFill>
                  <a:srgbClr val="FF0000"/>
                </a:solidFill>
                <a:latin typeface="Book Antiqua" panose="02040602050305030304" pitchFamily="18" charset="0"/>
              </a:rPr>
              <a:t> </a:t>
            </a:r>
            <a:r>
              <a:rPr lang="it-IT" sz="2400" dirty="0">
                <a:latin typeface="Book Antiqua" panose="02040602050305030304" pitchFamily="18" charset="0"/>
              </a:rPr>
              <a:t>degli amministratori di diritto, ovvero, di fatto, dell’entità operativa italiana </a:t>
            </a:r>
            <a:endParaRPr lang="it-IT" sz="2400"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b="1" dirty="0" err="1" smtClean="0">
                <a:solidFill>
                  <a:srgbClr val="FF0000"/>
                </a:solidFill>
                <a:latin typeface="Book Antiqua" panose="02040602050305030304" pitchFamily="18" charset="0"/>
              </a:rPr>
              <a:t>Cass</a:t>
            </a:r>
            <a:r>
              <a:rPr lang="it-IT" sz="2800" b="1" dirty="0" smtClean="0">
                <a:solidFill>
                  <a:srgbClr val="FF0000"/>
                </a:solidFill>
                <a:latin typeface="Book Antiqua" panose="02040602050305030304" pitchFamily="18" charset="0"/>
              </a:rPr>
              <a:t>. </a:t>
            </a:r>
            <a:r>
              <a:rPr lang="it-IT" sz="2800" b="1" dirty="0" err="1" smtClean="0">
                <a:solidFill>
                  <a:srgbClr val="FF0000"/>
                </a:solidFill>
                <a:latin typeface="Book Antiqua" panose="02040602050305030304" pitchFamily="18" charset="0"/>
              </a:rPr>
              <a:t>pen</a:t>
            </a:r>
            <a:r>
              <a:rPr lang="it-IT" sz="2800" b="1" dirty="0" smtClean="0">
                <a:solidFill>
                  <a:srgbClr val="FF0000"/>
                </a:solidFill>
                <a:latin typeface="Book Antiqua" panose="02040602050305030304" pitchFamily="18" charset="0"/>
              </a:rPr>
              <a:t>., </a:t>
            </a:r>
            <a:r>
              <a:rPr lang="it-IT" sz="2800" b="1" dirty="0">
                <a:solidFill>
                  <a:srgbClr val="FF0000"/>
                </a:solidFill>
                <a:latin typeface="Book Antiqua" panose="02040602050305030304" pitchFamily="18" charset="0"/>
              </a:rPr>
              <a:t>sez. </a:t>
            </a:r>
            <a:r>
              <a:rPr lang="it-IT" sz="2800" b="1" dirty="0" smtClean="0">
                <a:solidFill>
                  <a:srgbClr val="FF0000"/>
                </a:solidFill>
                <a:latin typeface="Book Antiqua" panose="02040602050305030304" pitchFamily="18" charset="0"/>
              </a:rPr>
              <a:t>III,</a:t>
            </a:r>
            <a:r>
              <a:rPr lang="it-IT" sz="2800" b="1" dirty="0">
                <a:solidFill>
                  <a:srgbClr val="FF0000"/>
                </a:solidFill>
                <a:latin typeface="Book Antiqua" panose="02040602050305030304" pitchFamily="18" charset="0"/>
              </a:rPr>
              <a:t> </a:t>
            </a:r>
            <a:r>
              <a:rPr lang="it-IT" sz="2800" b="1" dirty="0" smtClean="0">
                <a:solidFill>
                  <a:srgbClr val="FF0000"/>
                </a:solidFill>
                <a:latin typeface="Book Antiqua" panose="02040602050305030304" pitchFamily="18" charset="0"/>
              </a:rPr>
              <a:t>27 febbraio 2014, n</a:t>
            </a:r>
            <a:r>
              <a:rPr lang="it-IT" sz="2800" b="1" dirty="0">
                <a:solidFill>
                  <a:srgbClr val="FF0000"/>
                </a:solidFill>
                <a:latin typeface="Book Antiqua" panose="02040602050305030304" pitchFamily="18" charset="0"/>
              </a:rPr>
              <a:t>. 17299</a:t>
            </a:r>
          </a:p>
        </p:txBody>
      </p:sp>
      <p:sp>
        <p:nvSpPr>
          <p:cNvPr id="3" name="Segnaposto contenuto 2"/>
          <p:cNvSpPr>
            <a:spLocks noGrp="1"/>
          </p:cNvSpPr>
          <p:nvPr>
            <p:ph idx="1"/>
          </p:nvPr>
        </p:nvSpPr>
        <p:spPr/>
        <p:txBody>
          <a:bodyPr/>
          <a:lstStyle/>
          <a:p>
            <a:pPr marL="0" indent="0" algn="ctr">
              <a:buNone/>
            </a:pPr>
            <a:r>
              <a:rPr lang="it-IT" sz="2400" dirty="0" smtClean="0"/>
              <a:t>«</a:t>
            </a:r>
            <a:r>
              <a:rPr lang="it-IT" sz="2400" i="1" dirty="0" smtClean="0">
                <a:latin typeface="Book Antiqua" panose="02040602050305030304" pitchFamily="18" charset="0"/>
              </a:rPr>
              <a:t>L'obbligo </a:t>
            </a:r>
            <a:r>
              <a:rPr lang="it-IT" sz="2400" i="1" dirty="0">
                <a:latin typeface="Book Antiqua" panose="02040602050305030304" pitchFamily="18" charset="0"/>
              </a:rPr>
              <a:t>di presentazione della dichiarazione annuale dei redditi, da parte di società avente residenza fiscale all'estero, la cui omissione integra il reato, di cui all'art. 5 </a:t>
            </a:r>
            <a:r>
              <a:rPr lang="it-IT" sz="2400" i="1" dirty="0" err="1" smtClean="0">
                <a:latin typeface="Book Antiqua" panose="02040602050305030304" pitchFamily="18" charset="0"/>
              </a:rPr>
              <a:t>d.lgs</a:t>
            </a:r>
            <a:r>
              <a:rPr lang="it-IT" sz="2400" i="1" dirty="0" smtClean="0">
                <a:latin typeface="Book Antiqua" panose="02040602050305030304" pitchFamily="18" charset="0"/>
              </a:rPr>
              <a:t> </a:t>
            </a:r>
            <a:r>
              <a:rPr lang="it-IT" sz="2400" i="1" dirty="0">
                <a:latin typeface="Book Antiqua" panose="02040602050305030304" pitchFamily="18" charset="0"/>
              </a:rPr>
              <a:t>10 marzo 2000, n. 74, sussiste se la società abbia stabile organizzazione in Italia. </a:t>
            </a:r>
            <a:r>
              <a:rPr lang="it-IT" sz="2400" b="1" i="1" dirty="0">
                <a:solidFill>
                  <a:schemeClr val="tx2"/>
                </a:solidFill>
                <a:latin typeface="Book Antiqua" panose="02040602050305030304" pitchFamily="18" charset="0"/>
              </a:rPr>
              <a:t>Ciò si verifica quando si svolgano in territorio nazionale la gestione amministrativa e la programmazione di tutti gli atti </a:t>
            </a:r>
            <a:r>
              <a:rPr lang="it-IT" sz="2400" b="1" i="1" dirty="0" smtClean="0">
                <a:solidFill>
                  <a:schemeClr val="tx2"/>
                </a:solidFill>
                <a:latin typeface="Book Antiqua" panose="02040602050305030304" pitchFamily="18" charset="0"/>
              </a:rPr>
              <a:t>necessari - </a:t>
            </a:r>
            <a:r>
              <a:rPr lang="it-IT" sz="2400" b="1" i="1" dirty="0">
                <a:solidFill>
                  <a:schemeClr val="tx2"/>
                </a:solidFill>
                <a:latin typeface="Book Antiqua" panose="02040602050305030304" pitchFamily="18" charset="0"/>
              </a:rPr>
              <a:t>affinché sia raggiunto il fine </a:t>
            </a:r>
            <a:r>
              <a:rPr lang="it-IT" sz="2400" b="1" i="1" dirty="0" smtClean="0">
                <a:solidFill>
                  <a:schemeClr val="tx2"/>
                </a:solidFill>
                <a:latin typeface="Book Antiqua" panose="02040602050305030304" pitchFamily="18" charset="0"/>
              </a:rPr>
              <a:t>sociale - </a:t>
            </a:r>
            <a:r>
              <a:rPr lang="it-IT" sz="2400" b="1" i="1" dirty="0">
                <a:solidFill>
                  <a:schemeClr val="tx2"/>
                </a:solidFill>
                <a:latin typeface="Book Antiqua" panose="02040602050305030304" pitchFamily="18" charset="0"/>
              </a:rPr>
              <a:t>non rilevando il luogo di adempimento degli obblighi contrattuali e dell'espletamento dei </a:t>
            </a:r>
            <a:r>
              <a:rPr lang="it-IT" sz="2400" b="1" i="1" dirty="0" smtClean="0">
                <a:solidFill>
                  <a:schemeClr val="tx2"/>
                </a:solidFill>
                <a:latin typeface="Book Antiqua" panose="02040602050305030304" pitchFamily="18" charset="0"/>
              </a:rPr>
              <a:t>servizi</a:t>
            </a:r>
            <a:r>
              <a:rPr lang="it-IT" sz="2400" dirty="0" smtClean="0"/>
              <a:t>»</a:t>
            </a:r>
            <a:endParaRPr lang="it-IT" sz="2400" dirty="0"/>
          </a:p>
        </p:txBody>
      </p:sp>
      <p:sp>
        <p:nvSpPr>
          <p:cNvPr id="4" name="Segnaposto numero diapositiva 3"/>
          <p:cNvSpPr>
            <a:spLocks noGrp="1"/>
          </p:cNvSpPr>
          <p:nvPr>
            <p:ph type="sldNum" sz="quarter" idx="12"/>
          </p:nvPr>
        </p:nvSpPr>
        <p:spPr/>
        <p:txBody>
          <a:bodyPr/>
          <a:lstStyle/>
          <a:p>
            <a:pPr>
              <a:defRPr/>
            </a:pPr>
            <a:fld id="{43F42827-EB4D-45C7-9FDA-752BF57ACE09}" type="slidenum">
              <a:rPr lang="it-IT" smtClean="0"/>
              <a:pPr>
                <a:defRPr/>
              </a:pPr>
              <a:t>44</a:t>
            </a:fld>
            <a:endParaRPr lang="it-IT"/>
          </a:p>
        </p:txBody>
      </p:sp>
    </p:spTree>
    <p:extLst>
      <p:ext uri="{BB962C8B-B14F-4D97-AF65-F5344CB8AC3E}">
        <p14:creationId xmlns:p14="http://schemas.microsoft.com/office/powerpoint/2010/main" val="15320947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pPr>
              <a:defRPr/>
            </a:pPr>
            <a:fld id="{F3666ECA-B1C5-4C29-916C-CD03F30B3031}" type="slidenum">
              <a:rPr lang="it-IT" smtClean="0"/>
              <a:pPr>
                <a:defRPr/>
              </a:pPr>
              <a:t>45</a:t>
            </a:fld>
            <a:endParaRPr lang="it-IT"/>
          </a:p>
        </p:txBody>
      </p:sp>
      <p:sp>
        <p:nvSpPr>
          <p:cNvPr id="4" name="Rettangolo 3"/>
          <p:cNvSpPr/>
          <p:nvPr/>
        </p:nvSpPr>
        <p:spPr>
          <a:xfrm>
            <a:off x="971600" y="1556792"/>
            <a:ext cx="7128792" cy="738664"/>
          </a:xfrm>
          <a:prstGeom prst="rect">
            <a:avLst/>
          </a:prstGeom>
        </p:spPr>
        <p:txBody>
          <a:bodyPr wrap="square">
            <a:spAutoFit/>
          </a:bodyPr>
          <a:lstStyle/>
          <a:p>
            <a:endParaRPr lang="it-IT" dirty="0" smtClean="0">
              <a:latin typeface="Book Antiqua" panose="02040602050305030304" pitchFamily="18" charset="0"/>
            </a:endParaRPr>
          </a:p>
          <a:p>
            <a:pPr algn="ctr"/>
            <a:endParaRPr lang="it-IT" sz="2400" dirty="0"/>
          </a:p>
        </p:txBody>
      </p:sp>
      <p:sp>
        <p:nvSpPr>
          <p:cNvPr id="5" name="Rettangolo 4"/>
          <p:cNvSpPr/>
          <p:nvPr/>
        </p:nvSpPr>
        <p:spPr>
          <a:xfrm>
            <a:off x="1187624" y="548680"/>
            <a:ext cx="7128792" cy="5509200"/>
          </a:xfrm>
          <a:prstGeom prst="rect">
            <a:avLst/>
          </a:prstGeom>
        </p:spPr>
        <p:txBody>
          <a:bodyPr wrap="square">
            <a:spAutoFit/>
          </a:bodyPr>
          <a:lstStyle/>
          <a:p>
            <a:pPr algn="ctr">
              <a:buFont typeface="Arial" charset="0"/>
              <a:buNone/>
            </a:pPr>
            <a:endParaRPr lang="it-IT" sz="2400" b="1" dirty="0" smtClean="0">
              <a:solidFill>
                <a:srgbClr val="0070C0"/>
              </a:solidFill>
              <a:latin typeface="Book Antiqua" panose="02040602050305030304" pitchFamily="18" charset="0"/>
            </a:endParaRPr>
          </a:p>
          <a:p>
            <a:pPr algn="ctr">
              <a:buFont typeface="Arial" charset="0"/>
              <a:buNone/>
            </a:pPr>
            <a:r>
              <a:rPr lang="it-IT" sz="2800" b="1" dirty="0" err="1" smtClean="0">
                <a:solidFill>
                  <a:srgbClr val="0070C0"/>
                </a:solidFill>
                <a:latin typeface="Book Antiqua" panose="02040602050305030304" pitchFamily="18" charset="0"/>
              </a:rPr>
              <a:t>Esterovestizione</a:t>
            </a:r>
            <a:r>
              <a:rPr lang="it-IT" sz="2800" b="1" dirty="0" smtClean="0">
                <a:solidFill>
                  <a:srgbClr val="0070C0"/>
                </a:solidFill>
                <a:latin typeface="Book Antiqua" panose="02040602050305030304" pitchFamily="18" charset="0"/>
              </a:rPr>
              <a:t> di enti e società </a:t>
            </a:r>
          </a:p>
          <a:p>
            <a:pPr algn="ctr">
              <a:buFont typeface="Arial" charset="0"/>
              <a:buNone/>
            </a:pPr>
            <a:r>
              <a:rPr lang="it-IT" sz="2800" b="1" dirty="0" smtClean="0">
                <a:solidFill>
                  <a:srgbClr val="0070C0"/>
                </a:solidFill>
                <a:latin typeface="Book Antiqua" panose="02040602050305030304" pitchFamily="18" charset="0"/>
              </a:rPr>
              <a:t>Art</a:t>
            </a:r>
            <a:r>
              <a:rPr lang="it-IT" sz="2800" b="1" dirty="0">
                <a:solidFill>
                  <a:srgbClr val="0070C0"/>
                </a:solidFill>
                <a:latin typeface="Book Antiqua" panose="02040602050305030304" pitchFamily="18" charset="0"/>
              </a:rPr>
              <a:t>. 73, commi quinto</a:t>
            </a:r>
            <a:r>
              <a:rPr lang="it-IT" sz="2800" b="1" i="1" dirty="0">
                <a:solidFill>
                  <a:srgbClr val="0070C0"/>
                </a:solidFill>
                <a:latin typeface="Book Antiqua" panose="02040602050305030304" pitchFamily="18" charset="0"/>
              </a:rPr>
              <a:t> bis </a:t>
            </a:r>
            <a:r>
              <a:rPr lang="it-IT" sz="2800" b="1" dirty="0">
                <a:solidFill>
                  <a:srgbClr val="0070C0"/>
                </a:solidFill>
                <a:latin typeface="Book Antiqua" panose="02040602050305030304" pitchFamily="18" charset="0"/>
              </a:rPr>
              <a:t>e quinto </a:t>
            </a:r>
            <a:r>
              <a:rPr lang="it-IT" sz="2800" b="1" i="1" dirty="0">
                <a:solidFill>
                  <a:srgbClr val="0070C0"/>
                </a:solidFill>
                <a:latin typeface="Book Antiqua" panose="02040602050305030304" pitchFamily="18" charset="0"/>
              </a:rPr>
              <a:t>ter</a:t>
            </a:r>
            <a:r>
              <a:rPr lang="it-IT" sz="2800" b="1" dirty="0">
                <a:solidFill>
                  <a:srgbClr val="0070C0"/>
                </a:solidFill>
                <a:latin typeface="Book Antiqua" panose="02040602050305030304" pitchFamily="18" charset="0"/>
              </a:rPr>
              <a:t>, </a:t>
            </a:r>
            <a:r>
              <a:rPr lang="it-IT" sz="2800" b="1" dirty="0" smtClean="0">
                <a:solidFill>
                  <a:srgbClr val="0070C0"/>
                </a:solidFill>
                <a:latin typeface="Book Antiqua" panose="02040602050305030304" pitchFamily="18" charset="0"/>
              </a:rPr>
              <a:t>D.P.R. 1986/917 </a:t>
            </a:r>
            <a:endParaRPr lang="it-IT" sz="2800" b="1" dirty="0">
              <a:solidFill>
                <a:srgbClr val="0070C0"/>
              </a:solidFill>
              <a:latin typeface="Book Antiqua" panose="02040602050305030304" pitchFamily="18" charset="0"/>
            </a:endParaRPr>
          </a:p>
          <a:p>
            <a:pPr algn="ctr"/>
            <a:endParaRPr lang="it-IT" sz="2800" b="1" dirty="0">
              <a:solidFill>
                <a:srgbClr val="0070C0"/>
              </a:solidFill>
              <a:latin typeface="Book Antiqua" panose="02040602050305030304" pitchFamily="18" charset="0"/>
            </a:endParaRPr>
          </a:p>
          <a:p>
            <a:pPr marL="285750" indent="-285750" algn="ctr">
              <a:buFontTx/>
              <a:buChar char="-"/>
            </a:pPr>
            <a:r>
              <a:rPr lang="it-IT" sz="2400" dirty="0" smtClean="0">
                <a:latin typeface="Book Antiqua" panose="02040602050305030304" pitchFamily="18" charset="0"/>
              </a:rPr>
              <a:t>Presunzione </a:t>
            </a:r>
            <a:r>
              <a:rPr lang="it-IT" sz="2400" dirty="0">
                <a:latin typeface="Book Antiqua" panose="02040602050305030304" pitchFamily="18" charset="0"/>
              </a:rPr>
              <a:t>relativa di residenza </a:t>
            </a:r>
            <a:r>
              <a:rPr lang="it-IT" sz="2400" dirty="0" smtClean="0">
                <a:latin typeface="Book Antiqua" panose="02040602050305030304" pitchFamily="18" charset="0"/>
              </a:rPr>
              <a:t>in Italia in riferimento </a:t>
            </a:r>
            <a:r>
              <a:rPr lang="it-IT" sz="2400" dirty="0">
                <a:latin typeface="Book Antiqua" panose="02040602050305030304" pitchFamily="18" charset="0"/>
              </a:rPr>
              <a:t>a società o enti </a:t>
            </a:r>
            <a:r>
              <a:rPr lang="it-IT" sz="2400" dirty="0" smtClean="0">
                <a:latin typeface="Book Antiqua" panose="02040602050305030304" pitchFamily="18" charset="0"/>
              </a:rPr>
              <a:t>esteri controllati, </a:t>
            </a:r>
            <a:r>
              <a:rPr lang="it-IT" sz="2400" dirty="0">
                <a:latin typeface="Book Antiqua" panose="02040602050305030304" pitchFamily="18" charset="0"/>
              </a:rPr>
              <a:t>anche </a:t>
            </a:r>
            <a:r>
              <a:rPr lang="it-IT" sz="2400" dirty="0" smtClean="0">
                <a:latin typeface="Book Antiqua" panose="02040602050305030304" pitchFamily="18" charset="0"/>
              </a:rPr>
              <a:t>indirettamente, </a:t>
            </a:r>
            <a:r>
              <a:rPr lang="it-IT" sz="2400" dirty="0">
                <a:latin typeface="Book Antiqua" panose="02040602050305030304" pitchFamily="18" charset="0"/>
              </a:rPr>
              <a:t>da </a:t>
            </a:r>
            <a:r>
              <a:rPr lang="it-IT" sz="2400" dirty="0" smtClean="0">
                <a:latin typeface="Book Antiqua" panose="02040602050305030304" pitchFamily="18" charset="0"/>
              </a:rPr>
              <a:t>soggetti ivi residenti, ovvero, amministrati da soggetti in prevalenza residenti nel territorio del nostro Stato</a:t>
            </a:r>
          </a:p>
          <a:p>
            <a:pPr algn="ctr"/>
            <a:endParaRPr lang="it-IT" sz="2400" dirty="0">
              <a:latin typeface="Book Antiqua" panose="02040602050305030304" pitchFamily="18" charset="0"/>
            </a:endParaRPr>
          </a:p>
          <a:p>
            <a:pPr marL="285750" indent="-285750" algn="ctr">
              <a:buFontTx/>
              <a:buChar char="-"/>
            </a:pPr>
            <a:r>
              <a:rPr lang="it-IT" sz="2400" dirty="0" smtClean="0">
                <a:latin typeface="Book Antiqua" panose="02040602050305030304" pitchFamily="18" charset="0"/>
              </a:rPr>
              <a:t>Contrasto alla </a:t>
            </a:r>
            <a:r>
              <a:rPr lang="it-IT" sz="2400" dirty="0">
                <a:latin typeface="Book Antiqua" panose="02040602050305030304" pitchFamily="18" charset="0"/>
              </a:rPr>
              <a:t>localizzazione estera di </a:t>
            </a:r>
            <a:r>
              <a:rPr lang="it-IT" sz="2400" dirty="0" smtClean="0">
                <a:latin typeface="Book Antiqua" panose="02040602050305030304" pitchFamily="18" charset="0"/>
              </a:rPr>
              <a:t>società o enti collocati all’infuori del nostro Stato </a:t>
            </a:r>
            <a:r>
              <a:rPr lang="it-IT" sz="2400" dirty="0">
                <a:latin typeface="Book Antiqua" panose="02040602050305030304" pitchFamily="18" charset="0"/>
              </a:rPr>
              <a:t>per </a:t>
            </a:r>
            <a:r>
              <a:rPr lang="it-IT" sz="2400" dirty="0" smtClean="0">
                <a:latin typeface="Book Antiqua" panose="02040602050305030304" pitchFamily="18" charset="0"/>
              </a:rPr>
              <a:t>ragioni </a:t>
            </a:r>
            <a:r>
              <a:rPr lang="it-IT" sz="2400" dirty="0">
                <a:latin typeface="Book Antiqua" panose="02040602050305030304" pitchFamily="18" charset="0"/>
              </a:rPr>
              <a:t>di convenienza </a:t>
            </a:r>
            <a:r>
              <a:rPr lang="it-IT" sz="2400" dirty="0" smtClean="0">
                <a:latin typeface="Book Antiqua" panose="02040602050305030304" pitchFamily="18" charset="0"/>
              </a:rPr>
              <a:t>fiscale</a:t>
            </a:r>
            <a:endParaRPr lang="it-IT" sz="2400" dirty="0">
              <a:latin typeface="Book Antiqua" panose="02040602050305030304" pitchFamily="18"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76672"/>
            <a:ext cx="8229600" cy="1944216"/>
          </a:xfrm>
        </p:spPr>
        <p:txBody>
          <a:bodyPr/>
          <a:lstStyle/>
          <a:p>
            <a:r>
              <a:rPr lang="it-IT" sz="2800" b="1" dirty="0">
                <a:solidFill>
                  <a:schemeClr val="tx2"/>
                </a:solidFill>
                <a:latin typeface="Book Antiqua" panose="02040602050305030304" pitchFamily="18" charset="0"/>
              </a:rPr>
              <a:t/>
            </a:r>
            <a:br>
              <a:rPr lang="it-IT" sz="2800" b="1" dirty="0">
                <a:solidFill>
                  <a:schemeClr val="tx2"/>
                </a:solidFill>
                <a:latin typeface="Book Antiqua" panose="02040602050305030304" pitchFamily="18" charset="0"/>
              </a:rPr>
            </a:br>
            <a:r>
              <a:rPr lang="it-IT" sz="2800" b="1" dirty="0" smtClean="0">
                <a:solidFill>
                  <a:schemeClr val="tx2"/>
                </a:solidFill>
                <a:latin typeface="Book Antiqua" panose="02040602050305030304" pitchFamily="18" charset="0"/>
              </a:rPr>
              <a:t>Residenza italiana di società </a:t>
            </a:r>
            <a:r>
              <a:rPr lang="it-IT" sz="2800" b="1" dirty="0">
                <a:solidFill>
                  <a:schemeClr val="tx2"/>
                </a:solidFill>
                <a:latin typeface="Book Antiqua" panose="02040602050305030304" pitchFamily="18" charset="0"/>
              </a:rPr>
              <a:t>e </a:t>
            </a:r>
            <a:r>
              <a:rPr lang="it-IT" sz="2800" b="1" dirty="0" smtClean="0">
                <a:solidFill>
                  <a:schemeClr val="tx2"/>
                </a:solidFill>
                <a:latin typeface="Book Antiqua" panose="02040602050305030304" pitchFamily="18" charset="0"/>
              </a:rPr>
              <a:t>associazioni</a:t>
            </a:r>
            <a:r>
              <a:rPr lang="it-IT" sz="2800" b="1" dirty="0">
                <a:solidFill>
                  <a:schemeClr val="tx2"/>
                </a:solidFill>
                <a:latin typeface="Book Antiqua" panose="02040602050305030304" pitchFamily="18" charset="0"/>
              </a:rPr>
              <a:t/>
            </a:r>
            <a:br>
              <a:rPr lang="it-IT" sz="2800" b="1" dirty="0">
                <a:solidFill>
                  <a:schemeClr val="tx2"/>
                </a:solidFill>
                <a:latin typeface="Book Antiqua" panose="02040602050305030304" pitchFamily="18" charset="0"/>
              </a:rPr>
            </a:br>
            <a:r>
              <a:rPr lang="it-IT" sz="2800" b="1" dirty="0">
                <a:solidFill>
                  <a:schemeClr val="tx2"/>
                </a:solidFill>
                <a:latin typeface="Book Antiqua" panose="02040602050305030304" pitchFamily="18" charset="0"/>
              </a:rPr>
              <a:t>Art. 5, comma terzo, </a:t>
            </a:r>
            <a:r>
              <a:rPr lang="it-IT" sz="2800" b="1" dirty="0" err="1">
                <a:solidFill>
                  <a:schemeClr val="tx2"/>
                </a:solidFill>
                <a:latin typeface="Book Antiqua" panose="02040602050305030304" pitchFamily="18" charset="0"/>
              </a:rPr>
              <a:t>lett</a:t>
            </a:r>
            <a:r>
              <a:rPr lang="it-IT" sz="2800" b="1" dirty="0">
                <a:solidFill>
                  <a:schemeClr val="tx2"/>
                </a:solidFill>
                <a:latin typeface="Book Antiqua" panose="02040602050305030304" pitchFamily="18" charset="0"/>
              </a:rPr>
              <a:t>. d), D.P.R. n. 917/1986 </a:t>
            </a:r>
            <a:r>
              <a:rPr lang="it-IT" sz="2800" b="1" dirty="0" smtClean="0">
                <a:solidFill>
                  <a:schemeClr val="tx2"/>
                </a:solidFill>
                <a:latin typeface="Book Antiqua" panose="02040602050305030304" pitchFamily="18" charset="0"/>
              </a:rPr>
              <a:t/>
            </a:r>
            <a:br>
              <a:rPr lang="it-IT" sz="2800" b="1" dirty="0" smtClean="0">
                <a:solidFill>
                  <a:schemeClr val="tx2"/>
                </a:solidFill>
                <a:latin typeface="Book Antiqua" panose="02040602050305030304" pitchFamily="18" charset="0"/>
              </a:rPr>
            </a:br>
            <a:r>
              <a:rPr lang="it-IT" sz="2800" b="1" dirty="0" smtClean="0">
                <a:solidFill>
                  <a:schemeClr val="tx2"/>
                </a:solidFill>
                <a:latin typeface="Book Antiqua" panose="02040602050305030304" pitchFamily="18" charset="0"/>
              </a:rPr>
              <a:t>-  T.U.I.R. -</a:t>
            </a:r>
            <a:endParaRPr lang="it-IT" sz="2800" b="1" dirty="0">
              <a:solidFill>
                <a:schemeClr val="tx2"/>
              </a:solidFill>
              <a:latin typeface="Book Antiqua" panose="02040602050305030304" pitchFamily="18" charset="0"/>
            </a:endParaRPr>
          </a:p>
        </p:txBody>
      </p:sp>
      <p:sp>
        <p:nvSpPr>
          <p:cNvPr id="3" name="Segnaposto contenuto 2"/>
          <p:cNvSpPr>
            <a:spLocks noGrp="1"/>
          </p:cNvSpPr>
          <p:nvPr>
            <p:ph idx="1"/>
          </p:nvPr>
        </p:nvSpPr>
        <p:spPr>
          <a:xfrm>
            <a:off x="467544" y="2351087"/>
            <a:ext cx="8229600" cy="4539705"/>
          </a:xfrm>
        </p:spPr>
        <p:txBody>
          <a:bodyPr/>
          <a:lstStyle/>
          <a:p>
            <a:pPr marL="0" indent="0" algn="ctr">
              <a:buNone/>
            </a:pPr>
            <a:endParaRPr lang="it-IT" sz="2400" dirty="0" smtClean="0">
              <a:latin typeface="Book Antiqua" panose="02040602050305030304" pitchFamily="18" charset="0"/>
            </a:endParaRPr>
          </a:p>
          <a:p>
            <a:pPr marL="0" indent="0" algn="ctr">
              <a:buNone/>
            </a:pPr>
            <a:endParaRPr lang="it-IT" sz="2400" dirty="0">
              <a:latin typeface="Book Antiqua" panose="02040602050305030304" pitchFamily="18" charset="0"/>
            </a:endParaRPr>
          </a:p>
          <a:p>
            <a:pPr marL="0" indent="0" algn="ctr">
              <a:buNone/>
            </a:pPr>
            <a:r>
              <a:rPr lang="it-IT" sz="2400" dirty="0" smtClean="0">
                <a:latin typeface="Book Antiqua" panose="02040602050305030304" pitchFamily="18" charset="0"/>
              </a:rPr>
              <a:t>società o associazioni aventi la sede legale o dell’amministrazione, ovvero, l’oggetto </a:t>
            </a:r>
            <a:r>
              <a:rPr lang="it-IT" sz="2400" dirty="0">
                <a:latin typeface="Book Antiqua" panose="02040602050305030304" pitchFamily="18" charset="0"/>
              </a:rPr>
              <a:t>principale nel territorio dello </a:t>
            </a:r>
            <a:r>
              <a:rPr lang="it-IT" sz="2400" dirty="0" smtClean="0">
                <a:latin typeface="Book Antiqua" panose="02040602050305030304" pitchFamily="18" charset="0"/>
              </a:rPr>
              <a:t>Stato - </a:t>
            </a:r>
            <a:r>
              <a:rPr lang="it-IT" sz="2400" dirty="0">
                <a:latin typeface="Book Antiqua" panose="02040602050305030304" pitchFamily="18" charset="0"/>
              </a:rPr>
              <a:t>in base all'atto </a:t>
            </a:r>
            <a:r>
              <a:rPr lang="it-IT" sz="2400" dirty="0" smtClean="0">
                <a:latin typeface="Book Antiqua" panose="02040602050305030304" pitchFamily="18" charset="0"/>
              </a:rPr>
              <a:t>costitutivo, ovvero, all’attività </a:t>
            </a:r>
            <a:r>
              <a:rPr lang="it-IT" sz="2400" dirty="0">
                <a:latin typeface="Book Antiqua" panose="02040602050305030304" pitchFamily="18" charset="0"/>
              </a:rPr>
              <a:t>effettivamente </a:t>
            </a:r>
            <a:r>
              <a:rPr lang="it-IT" sz="2400" dirty="0" smtClean="0">
                <a:latin typeface="Book Antiqua" panose="02040602050305030304" pitchFamily="18" charset="0"/>
              </a:rPr>
              <a:t>esercitata -</a:t>
            </a:r>
            <a:endParaRPr lang="it-IT" sz="2400" dirty="0">
              <a:latin typeface="Book Antiqua" panose="02040602050305030304" pitchFamily="18" charset="0"/>
            </a:endParaRPr>
          </a:p>
          <a:p>
            <a:pPr algn="ctr"/>
            <a:endParaRPr lang="it-IT" sz="2400" dirty="0">
              <a:latin typeface="Book Antiqua" panose="02040602050305030304" pitchFamily="18" charset="0"/>
            </a:endParaRPr>
          </a:p>
        </p:txBody>
      </p:sp>
      <p:sp>
        <p:nvSpPr>
          <p:cNvPr id="4" name="Segnaposto numero diapositiva 3"/>
          <p:cNvSpPr>
            <a:spLocks noGrp="1"/>
          </p:cNvSpPr>
          <p:nvPr>
            <p:ph type="sldNum" sz="quarter" idx="12"/>
          </p:nvPr>
        </p:nvSpPr>
        <p:spPr/>
        <p:txBody>
          <a:bodyPr/>
          <a:lstStyle/>
          <a:p>
            <a:pPr>
              <a:defRPr/>
            </a:pPr>
            <a:fld id="{43F42827-EB4D-45C7-9FDA-752BF57ACE09}" type="slidenum">
              <a:rPr lang="it-IT" smtClean="0"/>
              <a:pPr>
                <a:defRPr/>
              </a:pPr>
              <a:t>46</a:t>
            </a:fld>
            <a:endParaRPr lang="it-IT"/>
          </a:p>
        </p:txBody>
      </p:sp>
    </p:spTree>
    <p:extLst>
      <p:ext uri="{BB962C8B-B14F-4D97-AF65-F5344CB8AC3E}">
        <p14:creationId xmlns:p14="http://schemas.microsoft.com/office/powerpoint/2010/main" val="45401690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marL="0" indent="0" algn="ctr">
              <a:buNone/>
            </a:pPr>
            <a:r>
              <a:rPr lang="it-IT" sz="2400" b="1" dirty="0">
                <a:solidFill>
                  <a:srgbClr val="FF0000"/>
                </a:solidFill>
                <a:latin typeface="Book Antiqua" panose="02040602050305030304" pitchFamily="18" charset="0"/>
              </a:rPr>
              <a:t>Condotte penalmente rilevanti </a:t>
            </a:r>
            <a:r>
              <a:rPr lang="it-IT" sz="2400" b="1" i="1" dirty="0">
                <a:solidFill>
                  <a:srgbClr val="FF0000"/>
                </a:solidFill>
                <a:latin typeface="Book Antiqua" panose="02040602050305030304" pitchFamily="18" charset="0"/>
              </a:rPr>
              <a:t>ex </a:t>
            </a:r>
            <a:r>
              <a:rPr lang="it-IT" sz="2400" b="1" dirty="0">
                <a:solidFill>
                  <a:srgbClr val="FF0000"/>
                </a:solidFill>
                <a:latin typeface="Book Antiqua" panose="02040602050305030304" pitchFamily="18" charset="0"/>
              </a:rPr>
              <a:t>art. 5 D. </a:t>
            </a:r>
            <a:r>
              <a:rPr lang="it-IT" sz="2400" b="1" dirty="0" err="1">
                <a:solidFill>
                  <a:srgbClr val="FF0000"/>
                </a:solidFill>
                <a:latin typeface="Book Antiqua" panose="02040602050305030304" pitchFamily="18" charset="0"/>
              </a:rPr>
              <a:t>Lvo</a:t>
            </a:r>
            <a:r>
              <a:rPr lang="it-IT" sz="2400" b="1" dirty="0">
                <a:solidFill>
                  <a:srgbClr val="FF0000"/>
                </a:solidFill>
                <a:latin typeface="Book Antiqua" panose="02040602050305030304" pitchFamily="18" charset="0"/>
              </a:rPr>
              <a:t> 2000/74: </a:t>
            </a:r>
          </a:p>
          <a:p>
            <a:pPr algn="ctr">
              <a:buFontTx/>
              <a:buChar char="-"/>
            </a:pPr>
            <a:endParaRPr lang="it-IT" sz="2400" dirty="0" smtClean="0">
              <a:latin typeface="Book Antiqua" panose="02040602050305030304" pitchFamily="18" charset="0"/>
            </a:endParaRPr>
          </a:p>
          <a:p>
            <a:pPr marL="457200" indent="-457200" algn="ctr">
              <a:buAutoNum type="arabicParenR"/>
            </a:pPr>
            <a:r>
              <a:rPr lang="it-IT" sz="2400" dirty="0" smtClean="0">
                <a:latin typeface="Book Antiqua" panose="02040602050305030304" pitchFamily="18" charset="0"/>
              </a:rPr>
              <a:t>potere </a:t>
            </a:r>
            <a:r>
              <a:rPr lang="it-IT" sz="2400" dirty="0">
                <a:latin typeface="Book Antiqua" panose="02040602050305030304" pitchFamily="18" charset="0"/>
              </a:rPr>
              <a:t>di gestione della società </a:t>
            </a:r>
            <a:r>
              <a:rPr lang="it-IT" sz="2400" dirty="0" smtClean="0">
                <a:latin typeface="Book Antiqua" panose="02040602050305030304" pitchFamily="18" charset="0"/>
              </a:rPr>
              <a:t>in capo a </a:t>
            </a:r>
            <a:r>
              <a:rPr lang="it-IT" sz="2400" dirty="0">
                <a:latin typeface="Book Antiqua" panose="02040602050305030304" pitchFamily="18" charset="0"/>
              </a:rPr>
              <a:t>soggetti </a:t>
            </a:r>
            <a:r>
              <a:rPr lang="it-IT" sz="2400" dirty="0" smtClean="0">
                <a:latin typeface="Book Antiqua" panose="02040602050305030304" pitchFamily="18" charset="0"/>
              </a:rPr>
              <a:t>italiani</a:t>
            </a:r>
          </a:p>
          <a:p>
            <a:pPr marL="457200" indent="-457200" algn="ctr">
              <a:buAutoNum type="arabicParenR"/>
            </a:pPr>
            <a:r>
              <a:rPr lang="it-IT" sz="2400" dirty="0" smtClean="0">
                <a:latin typeface="Book Antiqua" panose="02040602050305030304" pitchFamily="18" charset="0"/>
              </a:rPr>
              <a:t>obbligo per gli amministratori stranieri di </a:t>
            </a:r>
            <a:r>
              <a:rPr lang="it-IT" sz="2400" dirty="0">
                <a:latin typeface="Book Antiqua" panose="02040602050305030304" pitchFamily="18" charset="0"/>
              </a:rPr>
              <a:t>firma congiunta </a:t>
            </a:r>
            <a:r>
              <a:rPr lang="it-IT" sz="2400" dirty="0" smtClean="0">
                <a:latin typeface="Book Antiqua" panose="02040602050305030304" pitchFamily="18" charset="0"/>
              </a:rPr>
              <a:t>con quella dell’amministratore italiano</a:t>
            </a:r>
          </a:p>
          <a:p>
            <a:pPr marL="457200" indent="-457200" algn="ctr">
              <a:buAutoNum type="arabicParenR"/>
            </a:pPr>
            <a:r>
              <a:rPr lang="it-IT" sz="2400" dirty="0" smtClean="0">
                <a:latin typeface="Book Antiqua" panose="02040602050305030304" pitchFamily="18" charset="0"/>
              </a:rPr>
              <a:t>possesso </a:t>
            </a:r>
            <a:r>
              <a:rPr lang="it-IT" sz="2400" dirty="0">
                <a:latin typeface="Book Antiqua" panose="02040602050305030304" pitchFamily="18" charset="0"/>
              </a:rPr>
              <a:t>di partecipazioni in società </a:t>
            </a:r>
            <a:r>
              <a:rPr lang="it-IT" sz="2400" dirty="0" smtClean="0">
                <a:latin typeface="Book Antiqua" panose="02040602050305030304" pitchFamily="18" charset="0"/>
              </a:rPr>
              <a:t>italiane</a:t>
            </a:r>
          </a:p>
          <a:p>
            <a:pPr marL="457200" indent="-457200" algn="ctr">
              <a:buAutoNum type="arabicParenR"/>
            </a:pPr>
            <a:r>
              <a:rPr lang="it-IT" sz="2400" dirty="0" smtClean="0">
                <a:latin typeface="Book Antiqua" panose="02040602050305030304" pitchFamily="18" charset="0"/>
              </a:rPr>
              <a:t>corrispondenza e/mail </a:t>
            </a:r>
            <a:r>
              <a:rPr lang="it-IT" sz="2400" dirty="0">
                <a:latin typeface="Book Antiqua" panose="02040602050305030304" pitchFamily="18" charset="0"/>
              </a:rPr>
              <a:t>rappresentativa della ratifica all’estero di decisioni prese da soggetti operanti in Italia </a:t>
            </a:r>
          </a:p>
          <a:p>
            <a:endParaRPr lang="it-IT" dirty="0"/>
          </a:p>
        </p:txBody>
      </p:sp>
      <p:sp>
        <p:nvSpPr>
          <p:cNvPr id="4" name="Segnaposto numero diapositiva 3"/>
          <p:cNvSpPr>
            <a:spLocks noGrp="1"/>
          </p:cNvSpPr>
          <p:nvPr>
            <p:ph type="sldNum" sz="quarter" idx="12"/>
          </p:nvPr>
        </p:nvSpPr>
        <p:spPr/>
        <p:txBody>
          <a:bodyPr/>
          <a:lstStyle/>
          <a:p>
            <a:pPr>
              <a:defRPr/>
            </a:pPr>
            <a:fld id="{43F42827-EB4D-45C7-9FDA-752BF57ACE09}" type="slidenum">
              <a:rPr lang="it-IT" smtClean="0"/>
              <a:pPr>
                <a:defRPr/>
              </a:pPr>
              <a:t>47</a:t>
            </a:fld>
            <a:endParaRPr lang="it-IT"/>
          </a:p>
        </p:txBody>
      </p:sp>
    </p:spTree>
    <p:extLst>
      <p:ext uri="{BB962C8B-B14F-4D97-AF65-F5344CB8AC3E}">
        <p14:creationId xmlns:p14="http://schemas.microsoft.com/office/powerpoint/2010/main" val="209633645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b="1" dirty="0" err="1" smtClean="0">
                <a:solidFill>
                  <a:schemeClr val="tx2"/>
                </a:solidFill>
                <a:latin typeface="Book Antiqua" panose="02040602050305030304" pitchFamily="18" charset="0"/>
              </a:rPr>
              <a:t>Cass</a:t>
            </a:r>
            <a:r>
              <a:rPr lang="it-IT" sz="2800" b="1" dirty="0" smtClean="0">
                <a:solidFill>
                  <a:schemeClr val="tx2"/>
                </a:solidFill>
                <a:latin typeface="Book Antiqua" panose="02040602050305030304" pitchFamily="18" charset="0"/>
              </a:rPr>
              <a:t>. </a:t>
            </a:r>
            <a:r>
              <a:rPr lang="it-IT" sz="2800" b="1" dirty="0" err="1" smtClean="0">
                <a:solidFill>
                  <a:schemeClr val="tx2"/>
                </a:solidFill>
                <a:latin typeface="Book Antiqua" panose="02040602050305030304" pitchFamily="18" charset="0"/>
              </a:rPr>
              <a:t>pen</a:t>
            </a:r>
            <a:r>
              <a:rPr lang="it-IT" sz="2800" b="1" dirty="0" smtClean="0">
                <a:solidFill>
                  <a:schemeClr val="tx2"/>
                </a:solidFill>
                <a:latin typeface="Book Antiqua" panose="02040602050305030304" pitchFamily="18" charset="0"/>
              </a:rPr>
              <a:t>., sez. III, 22 gennaio 2015 n. 19007</a:t>
            </a:r>
            <a:endParaRPr lang="it-IT" sz="2800" b="1" dirty="0">
              <a:solidFill>
                <a:schemeClr val="tx2"/>
              </a:solidFill>
              <a:latin typeface="Book Antiqua" panose="02040602050305030304" pitchFamily="18" charset="0"/>
            </a:endParaRPr>
          </a:p>
        </p:txBody>
      </p:sp>
      <p:sp>
        <p:nvSpPr>
          <p:cNvPr id="3" name="Segnaposto contenuto 2"/>
          <p:cNvSpPr>
            <a:spLocks noGrp="1"/>
          </p:cNvSpPr>
          <p:nvPr>
            <p:ph idx="1"/>
          </p:nvPr>
        </p:nvSpPr>
        <p:spPr/>
        <p:txBody>
          <a:bodyPr/>
          <a:lstStyle/>
          <a:p>
            <a:pPr marL="0" indent="0" algn="ctr">
              <a:buNone/>
            </a:pPr>
            <a:r>
              <a:rPr lang="it-IT" sz="2400" dirty="0" smtClean="0">
                <a:latin typeface="Book Antiqua" panose="02040602050305030304" pitchFamily="18" charset="0"/>
              </a:rPr>
              <a:t>«</a:t>
            </a:r>
            <a:r>
              <a:rPr lang="it-IT" sz="2400" i="1" dirty="0" smtClean="0">
                <a:latin typeface="Book Antiqua" panose="02040602050305030304" pitchFamily="18" charset="0"/>
              </a:rPr>
              <a:t>Deve </a:t>
            </a:r>
            <a:r>
              <a:rPr lang="it-IT" sz="2400" i="1" dirty="0">
                <a:latin typeface="Book Antiqua" panose="02040602050305030304" pitchFamily="18" charset="0"/>
              </a:rPr>
              <a:t>ritenersi </a:t>
            </a:r>
            <a:r>
              <a:rPr lang="it-IT" sz="2400" i="1" dirty="0" err="1" smtClean="0">
                <a:latin typeface="Book Antiqua" panose="02040602050305030304" pitchFamily="18" charset="0"/>
              </a:rPr>
              <a:t>esterovestita</a:t>
            </a:r>
            <a:r>
              <a:rPr lang="it-IT" sz="2400" i="1" dirty="0" smtClean="0">
                <a:latin typeface="Book Antiqua" panose="02040602050305030304" pitchFamily="18" charset="0"/>
              </a:rPr>
              <a:t>, </a:t>
            </a:r>
            <a:r>
              <a:rPr lang="it-IT" sz="2400" i="1" dirty="0">
                <a:latin typeface="Book Antiqua" panose="02040602050305030304" pitchFamily="18" charset="0"/>
              </a:rPr>
              <a:t>cioè con sede </a:t>
            </a:r>
            <a:r>
              <a:rPr lang="it-IT" sz="2400" i="1" dirty="0" smtClean="0">
                <a:latin typeface="Book Antiqua" panose="02040602050305030304" pitchFamily="18" charset="0"/>
              </a:rPr>
              <a:t>all’estero </a:t>
            </a:r>
            <a:r>
              <a:rPr lang="it-IT" sz="2400" i="1" dirty="0">
                <a:latin typeface="Book Antiqua" panose="02040602050305030304" pitchFamily="18" charset="0"/>
              </a:rPr>
              <a:t>fittizia, la </a:t>
            </a:r>
            <a:r>
              <a:rPr lang="it-IT" sz="2400" b="1" i="1" dirty="0">
                <a:solidFill>
                  <a:srgbClr val="FF0000"/>
                </a:solidFill>
                <a:latin typeface="Book Antiqua" panose="02040602050305030304" pitchFamily="18" charset="0"/>
              </a:rPr>
              <a:t>società spagnola </a:t>
            </a:r>
            <a:r>
              <a:rPr lang="it-IT" sz="2400" i="1" dirty="0">
                <a:latin typeface="Book Antiqua" panose="02040602050305030304" pitchFamily="18" charset="0"/>
              </a:rPr>
              <a:t>interamente controllata da società italiana, </a:t>
            </a:r>
            <a:r>
              <a:rPr lang="it-IT" sz="2400" b="1" i="1" dirty="0">
                <a:solidFill>
                  <a:srgbClr val="FF0000"/>
                </a:solidFill>
                <a:latin typeface="Book Antiqua" panose="02040602050305030304" pitchFamily="18" charset="0"/>
              </a:rPr>
              <a:t>priva di una propria struttura organizzativa</a:t>
            </a:r>
            <a:r>
              <a:rPr lang="it-IT" sz="2400" i="1" dirty="0">
                <a:latin typeface="Book Antiqua" panose="02040602050305030304" pitchFamily="18" charset="0"/>
              </a:rPr>
              <a:t>, che non ha mai sostenuto costi per il personale, né per la quotidiana attività aziendale, il cui </a:t>
            </a:r>
            <a:r>
              <a:rPr lang="it-IT" sz="2400" b="1" i="1" dirty="0">
                <a:solidFill>
                  <a:srgbClr val="FF0000"/>
                </a:solidFill>
                <a:latin typeface="Book Antiqua" panose="02040602050305030304" pitchFamily="18" charset="0"/>
              </a:rPr>
              <a:t>amministratore unico era titolare di uno studio di consulenza di diritto spagnolo</a:t>
            </a:r>
            <a:r>
              <a:rPr lang="it-IT" sz="2400" i="1" dirty="0">
                <a:latin typeface="Book Antiqua" panose="02040602050305030304" pitchFamily="18" charset="0"/>
              </a:rPr>
              <a:t>, che utilizzava per la propria contabilità programmi di elaborazione di proprietà della società controllante </a:t>
            </a:r>
            <a:r>
              <a:rPr lang="it-IT" sz="2400" i="1" dirty="0" smtClean="0">
                <a:latin typeface="Book Antiqua" panose="02040602050305030304" pitchFamily="18" charset="0"/>
              </a:rPr>
              <a:t>italiana (…) Il </a:t>
            </a:r>
            <a:r>
              <a:rPr lang="it-IT" sz="2400" i="1" dirty="0">
                <a:latin typeface="Book Antiqua" panose="02040602050305030304" pitchFamily="18" charset="0"/>
              </a:rPr>
              <a:t>legale rappresentante della società italiana controllante, quale amministratore di fatto della società spagnola </a:t>
            </a:r>
            <a:r>
              <a:rPr lang="it-IT" sz="2400" i="1" dirty="0" err="1" smtClean="0">
                <a:latin typeface="Book Antiqua" panose="02040602050305030304" pitchFamily="18" charset="0"/>
              </a:rPr>
              <a:t>esterovestita</a:t>
            </a:r>
            <a:r>
              <a:rPr lang="it-IT" sz="2400" i="1" dirty="0" smtClean="0">
                <a:latin typeface="Book Antiqua" panose="02040602050305030304" pitchFamily="18" charset="0"/>
              </a:rPr>
              <a:t>, può </a:t>
            </a:r>
            <a:r>
              <a:rPr lang="it-IT" sz="2400" i="1" dirty="0">
                <a:latin typeface="Book Antiqua" panose="02040602050305030304" pitchFamily="18" charset="0"/>
              </a:rPr>
              <a:t>rispondere pertanto del delitto di cui all'art. 5 </a:t>
            </a:r>
            <a:r>
              <a:rPr lang="it-IT" sz="2400" i="1" dirty="0" smtClean="0">
                <a:latin typeface="Book Antiqua" panose="02040602050305030304" pitchFamily="18" charset="0"/>
              </a:rPr>
              <a:t>d.lgs. </a:t>
            </a:r>
            <a:r>
              <a:rPr lang="it-IT" sz="2400" i="1" dirty="0">
                <a:latin typeface="Book Antiqua" panose="02040602050305030304" pitchFamily="18" charset="0"/>
              </a:rPr>
              <a:t>n. 74 del </a:t>
            </a:r>
            <a:r>
              <a:rPr lang="it-IT" sz="2400" i="1" dirty="0" smtClean="0">
                <a:latin typeface="Book Antiqua" panose="02040602050305030304" pitchFamily="18" charset="0"/>
              </a:rPr>
              <a:t>2000</a:t>
            </a:r>
            <a:r>
              <a:rPr lang="it-IT" sz="2400" dirty="0" smtClean="0">
                <a:latin typeface="Book Antiqua" panose="02040602050305030304" pitchFamily="18" charset="0"/>
              </a:rPr>
              <a:t>»</a:t>
            </a:r>
            <a:endParaRPr lang="it-IT" sz="2400" dirty="0">
              <a:latin typeface="Book Antiqua" panose="02040602050305030304" pitchFamily="18" charset="0"/>
            </a:endParaRPr>
          </a:p>
          <a:p>
            <a:pPr algn="ctr"/>
            <a:endParaRPr lang="it-IT" dirty="0"/>
          </a:p>
        </p:txBody>
      </p:sp>
      <p:sp>
        <p:nvSpPr>
          <p:cNvPr id="4" name="Segnaposto numero diapositiva 3"/>
          <p:cNvSpPr>
            <a:spLocks noGrp="1"/>
          </p:cNvSpPr>
          <p:nvPr>
            <p:ph type="sldNum" sz="quarter" idx="12"/>
          </p:nvPr>
        </p:nvSpPr>
        <p:spPr/>
        <p:txBody>
          <a:bodyPr/>
          <a:lstStyle/>
          <a:p>
            <a:pPr>
              <a:defRPr/>
            </a:pPr>
            <a:fld id="{43F42827-EB4D-45C7-9FDA-752BF57ACE09}" type="slidenum">
              <a:rPr lang="it-IT" smtClean="0"/>
              <a:pPr>
                <a:defRPr/>
              </a:pPr>
              <a:t>48</a:t>
            </a:fld>
            <a:endParaRPr lang="it-IT"/>
          </a:p>
        </p:txBody>
      </p:sp>
    </p:spTree>
    <p:extLst>
      <p:ext uri="{BB962C8B-B14F-4D97-AF65-F5344CB8AC3E}">
        <p14:creationId xmlns:p14="http://schemas.microsoft.com/office/powerpoint/2010/main" val="10591452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olo 1"/>
          <p:cNvSpPr>
            <a:spLocks noGrp="1"/>
          </p:cNvSpPr>
          <p:nvPr>
            <p:ph type="title"/>
          </p:nvPr>
        </p:nvSpPr>
        <p:spPr>
          <a:xfrm>
            <a:off x="457200" y="274638"/>
            <a:ext cx="8229600" cy="1426170"/>
          </a:xfrm>
        </p:spPr>
        <p:txBody>
          <a:bodyPr/>
          <a:lstStyle/>
          <a:p>
            <a:pPr eaLnBrk="1" hangingPunct="1"/>
            <a:r>
              <a:rPr lang="it-IT" sz="2800" b="1" dirty="0" smtClean="0">
                <a:solidFill>
                  <a:srgbClr val="00B0F0"/>
                </a:solidFill>
                <a:latin typeface="Book Antiqua" panose="02040602050305030304" pitchFamily="18" charset="0"/>
              </a:rPr>
              <a:t/>
            </a:r>
            <a:br>
              <a:rPr lang="it-IT" sz="2800" b="1" dirty="0" smtClean="0">
                <a:solidFill>
                  <a:srgbClr val="00B0F0"/>
                </a:solidFill>
                <a:latin typeface="Book Antiqua" panose="02040602050305030304" pitchFamily="18" charset="0"/>
              </a:rPr>
            </a:br>
            <a:r>
              <a:rPr lang="it-IT" sz="2800" b="1" dirty="0" smtClean="0">
                <a:solidFill>
                  <a:srgbClr val="00B0F0"/>
                </a:solidFill>
                <a:latin typeface="Book Antiqua" panose="02040602050305030304" pitchFamily="18" charset="0"/>
              </a:rPr>
              <a:t>Elemento oggettivo</a:t>
            </a:r>
            <a:br>
              <a:rPr lang="it-IT" sz="2800" b="1" dirty="0" smtClean="0">
                <a:solidFill>
                  <a:srgbClr val="00B0F0"/>
                </a:solidFill>
                <a:latin typeface="Book Antiqua" panose="02040602050305030304" pitchFamily="18" charset="0"/>
              </a:rPr>
            </a:br>
            <a:r>
              <a:rPr lang="it-IT" sz="2800" b="1" dirty="0" smtClean="0">
                <a:solidFill>
                  <a:srgbClr val="00B0F0"/>
                </a:solidFill>
                <a:latin typeface="Book Antiqua" panose="02040602050305030304" pitchFamily="18" charset="0"/>
              </a:rPr>
              <a:t>- condotta bifasica - </a:t>
            </a:r>
            <a:endParaRPr lang="it-IT" sz="2800" dirty="0" smtClean="0">
              <a:latin typeface="Book Antiqua" panose="02040602050305030304" pitchFamily="18" charset="0"/>
            </a:endParaRPr>
          </a:p>
        </p:txBody>
      </p:sp>
      <p:sp>
        <p:nvSpPr>
          <p:cNvPr id="9219" name="Segnaposto contenuto 2"/>
          <p:cNvSpPr>
            <a:spLocks noGrp="1"/>
          </p:cNvSpPr>
          <p:nvPr>
            <p:ph idx="1"/>
          </p:nvPr>
        </p:nvSpPr>
        <p:spPr/>
        <p:txBody>
          <a:bodyPr/>
          <a:lstStyle/>
          <a:p>
            <a:pPr eaLnBrk="1" hangingPunct="1"/>
            <a:endParaRPr lang="it-IT" dirty="0" smtClean="0"/>
          </a:p>
          <a:p>
            <a:pPr algn="just" eaLnBrk="1" hangingPunct="1"/>
            <a:endParaRPr lang="it-IT" sz="2400" dirty="0" smtClean="0">
              <a:latin typeface="Book Antiqua" panose="02040602050305030304" pitchFamily="18" charset="0"/>
            </a:endParaRPr>
          </a:p>
          <a:p>
            <a:pPr algn="just" eaLnBrk="1" hangingPunct="1"/>
            <a:r>
              <a:rPr lang="it-IT" sz="2400" dirty="0" smtClean="0">
                <a:latin typeface="Book Antiqua" panose="02040602050305030304" pitchFamily="18" charset="0"/>
              </a:rPr>
              <a:t>registrazione nelle scritture contabili, ovvero, detenzione a fini di prova, di fatture o altri documenti per operazioni inesistenti</a:t>
            </a:r>
          </a:p>
          <a:p>
            <a:pPr algn="just" eaLnBrk="1" hangingPunct="1"/>
            <a:r>
              <a:rPr lang="it-IT" sz="2400" dirty="0">
                <a:latin typeface="Book Antiqua" panose="02040602050305030304" pitchFamily="18" charset="0"/>
              </a:rPr>
              <a:t>p</a:t>
            </a:r>
            <a:r>
              <a:rPr lang="it-IT" sz="2400" dirty="0" smtClean="0">
                <a:latin typeface="Book Antiqua" panose="02040602050305030304" pitchFamily="18" charset="0"/>
              </a:rPr>
              <a:t>resentazione agli uffici finanziari della dichiarazione d’imposta avente ad oggetto elementi passivi fittizi</a:t>
            </a:r>
          </a:p>
        </p:txBody>
      </p:sp>
      <p:sp>
        <p:nvSpPr>
          <p:cNvPr id="2" name="Segnaposto numero diapositiva 1"/>
          <p:cNvSpPr>
            <a:spLocks noGrp="1"/>
          </p:cNvSpPr>
          <p:nvPr>
            <p:ph type="sldNum" sz="quarter" idx="12"/>
          </p:nvPr>
        </p:nvSpPr>
        <p:spPr/>
        <p:txBody>
          <a:bodyPr/>
          <a:lstStyle/>
          <a:p>
            <a:pPr>
              <a:defRPr/>
            </a:pPr>
            <a:fld id="{43F42827-EB4D-45C7-9FDA-752BF57ACE09}" type="slidenum">
              <a:rPr lang="it-IT" smtClean="0"/>
              <a:pPr>
                <a:defRPr/>
              </a:pPr>
              <a:t>5</a:t>
            </a:fld>
            <a:endParaRPr lang="it-IT"/>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olo 1"/>
          <p:cNvSpPr>
            <a:spLocks noGrp="1"/>
          </p:cNvSpPr>
          <p:nvPr>
            <p:ph type="title"/>
          </p:nvPr>
        </p:nvSpPr>
        <p:spPr>
          <a:xfrm>
            <a:off x="468313" y="260350"/>
            <a:ext cx="8229600" cy="1296442"/>
          </a:xfrm>
        </p:spPr>
        <p:txBody>
          <a:bodyPr/>
          <a:lstStyle/>
          <a:p>
            <a:pPr eaLnBrk="1" hangingPunct="1"/>
            <a:r>
              <a:rPr lang="it-IT" sz="2800" b="1" dirty="0" smtClean="0">
                <a:solidFill>
                  <a:srgbClr val="00B0F0"/>
                </a:solidFill>
              </a:rPr>
              <a:t> </a:t>
            </a:r>
            <a:br>
              <a:rPr lang="it-IT" sz="2800" b="1" dirty="0" smtClean="0">
                <a:solidFill>
                  <a:srgbClr val="00B0F0"/>
                </a:solidFill>
              </a:rPr>
            </a:br>
            <a:r>
              <a:rPr lang="it-IT" sz="2800" b="1" dirty="0" smtClean="0">
                <a:solidFill>
                  <a:srgbClr val="00B0F0"/>
                </a:solidFill>
              </a:rPr>
              <a:t>Fatture o altri documenti per operazioni inesistenti</a:t>
            </a:r>
            <a:br>
              <a:rPr lang="it-IT" sz="2800" b="1" dirty="0" smtClean="0">
                <a:solidFill>
                  <a:srgbClr val="00B0F0"/>
                </a:solidFill>
              </a:rPr>
            </a:br>
            <a:r>
              <a:rPr lang="it-IT" sz="2800" b="1" dirty="0" smtClean="0">
                <a:solidFill>
                  <a:srgbClr val="00B0F0"/>
                </a:solidFill>
              </a:rPr>
              <a:t>art. 1., </a:t>
            </a:r>
            <a:r>
              <a:rPr lang="it-IT" sz="2800" b="1" dirty="0" err="1" smtClean="0">
                <a:solidFill>
                  <a:srgbClr val="00B0F0"/>
                </a:solidFill>
              </a:rPr>
              <a:t>lett</a:t>
            </a:r>
            <a:r>
              <a:rPr lang="it-IT" sz="2800" b="1" dirty="0" smtClean="0">
                <a:solidFill>
                  <a:srgbClr val="00B0F0"/>
                </a:solidFill>
              </a:rPr>
              <a:t>. a), D. </a:t>
            </a:r>
            <a:r>
              <a:rPr lang="it-IT" sz="2800" b="1" dirty="0" err="1" smtClean="0">
                <a:solidFill>
                  <a:srgbClr val="00B0F0"/>
                </a:solidFill>
              </a:rPr>
              <a:t>Lvo</a:t>
            </a:r>
            <a:r>
              <a:rPr lang="it-IT" sz="2800" b="1" dirty="0" smtClean="0">
                <a:solidFill>
                  <a:srgbClr val="00B0F0"/>
                </a:solidFill>
              </a:rPr>
              <a:t> 2000/74 </a:t>
            </a:r>
          </a:p>
        </p:txBody>
      </p:sp>
      <p:sp>
        <p:nvSpPr>
          <p:cNvPr id="3" name="Segnaposto contenuto 2"/>
          <p:cNvSpPr>
            <a:spLocks noGrp="1"/>
          </p:cNvSpPr>
          <p:nvPr>
            <p:ph idx="1"/>
          </p:nvPr>
        </p:nvSpPr>
        <p:spPr/>
        <p:txBody>
          <a:bodyPr rtlCol="0">
            <a:normAutofit/>
          </a:bodyPr>
          <a:lstStyle/>
          <a:p>
            <a:pPr algn="just" eaLnBrk="1" fontAlgn="auto" hangingPunct="1">
              <a:spcAft>
                <a:spcPts val="0"/>
              </a:spcAft>
              <a:buFont typeface="Arial" pitchFamily="34" charset="0"/>
              <a:buChar char="•"/>
              <a:defRPr/>
            </a:pPr>
            <a:endParaRPr lang="it-IT" sz="2600" dirty="0" smtClean="0"/>
          </a:p>
          <a:p>
            <a:pPr algn="just" eaLnBrk="1" fontAlgn="auto" hangingPunct="1">
              <a:spcAft>
                <a:spcPts val="0"/>
              </a:spcAft>
              <a:buFont typeface="Arial" pitchFamily="34" charset="0"/>
              <a:buChar char="•"/>
              <a:defRPr/>
            </a:pPr>
            <a:r>
              <a:rPr lang="it-IT" sz="2400" dirty="0" smtClean="0"/>
              <a:t>fatture o altri documenti aventi analogo rilievo probatorio in base alla disciplina tributaria </a:t>
            </a:r>
          </a:p>
          <a:p>
            <a:pPr algn="just" eaLnBrk="1" fontAlgn="auto" hangingPunct="1">
              <a:spcAft>
                <a:spcPts val="0"/>
              </a:spcAft>
              <a:buFont typeface="Arial" pitchFamily="34" charset="0"/>
              <a:buChar char="•"/>
              <a:defRPr/>
            </a:pPr>
            <a:r>
              <a:rPr lang="it-IT" sz="2400" b="1" dirty="0" smtClean="0">
                <a:solidFill>
                  <a:srgbClr val="FF0000"/>
                </a:solidFill>
              </a:rPr>
              <a:t>Fattura</a:t>
            </a:r>
            <a:r>
              <a:rPr lang="it-IT" sz="2400" dirty="0" smtClean="0"/>
              <a:t> quale dichiarazione di scienza finalizzata ad attestare la cessione di un bene o la prestazione di un servizio (art</a:t>
            </a:r>
            <a:r>
              <a:rPr lang="it-IT" sz="2400" dirty="0"/>
              <a:t>. 21 D.P.R. </a:t>
            </a:r>
            <a:r>
              <a:rPr lang="it-IT" sz="2400" dirty="0" smtClean="0"/>
              <a:t>1972/633) </a:t>
            </a:r>
          </a:p>
          <a:p>
            <a:pPr algn="just" eaLnBrk="1" fontAlgn="auto" hangingPunct="1">
              <a:spcAft>
                <a:spcPts val="0"/>
              </a:spcAft>
              <a:buFont typeface="Arial" pitchFamily="34" charset="0"/>
              <a:buChar char="•"/>
              <a:defRPr/>
            </a:pPr>
            <a:r>
              <a:rPr lang="it-IT" sz="2400" b="1" dirty="0" smtClean="0">
                <a:solidFill>
                  <a:srgbClr val="FF0000"/>
                </a:solidFill>
              </a:rPr>
              <a:t>Altri documenti</a:t>
            </a:r>
            <a:r>
              <a:rPr lang="it-IT" sz="2400" dirty="0"/>
              <a:t> </a:t>
            </a:r>
            <a:r>
              <a:rPr lang="it-IT" sz="2400" i="1" dirty="0" smtClean="0"/>
              <a:t>i</a:t>
            </a:r>
            <a:r>
              <a:rPr lang="it-IT" sz="2400" dirty="0" smtClean="0"/>
              <a:t>) ricevute e scontrini fiscali, </a:t>
            </a:r>
            <a:r>
              <a:rPr lang="it-IT" sz="2400" i="1" dirty="0" smtClean="0"/>
              <a:t>ii</a:t>
            </a:r>
            <a:r>
              <a:rPr lang="it-IT" sz="2400" dirty="0" smtClean="0"/>
              <a:t>) scheda carburante, </a:t>
            </a:r>
            <a:r>
              <a:rPr lang="it-IT" sz="2400" i="1" dirty="0" smtClean="0"/>
              <a:t>iii</a:t>
            </a:r>
            <a:r>
              <a:rPr lang="it-IT" sz="2400" dirty="0" smtClean="0"/>
              <a:t>) documenti di trasporto </a:t>
            </a:r>
            <a:r>
              <a:rPr lang="it-IT" sz="2400" dirty="0"/>
              <a:t>o</a:t>
            </a:r>
            <a:r>
              <a:rPr lang="it-IT" sz="2400" dirty="0" smtClean="0"/>
              <a:t> </a:t>
            </a:r>
            <a:r>
              <a:rPr lang="it-IT" sz="2400" i="1" dirty="0" smtClean="0"/>
              <a:t>iv)</a:t>
            </a:r>
            <a:r>
              <a:rPr lang="it-IT" sz="2400" dirty="0" smtClean="0"/>
              <a:t> bolle d’accompagnamento di merci in viaggio</a:t>
            </a:r>
          </a:p>
          <a:p>
            <a:pPr eaLnBrk="1" fontAlgn="auto" hangingPunct="1">
              <a:spcAft>
                <a:spcPts val="0"/>
              </a:spcAft>
              <a:buFont typeface="Arial" pitchFamily="34" charset="0"/>
              <a:buChar char="•"/>
              <a:defRPr/>
            </a:pPr>
            <a:endParaRPr lang="it-IT" dirty="0" smtClean="0"/>
          </a:p>
          <a:p>
            <a:pPr marL="0" indent="0" eaLnBrk="1" fontAlgn="auto" hangingPunct="1">
              <a:spcAft>
                <a:spcPts val="0"/>
              </a:spcAft>
              <a:buNone/>
              <a:defRPr/>
            </a:pPr>
            <a:endParaRPr lang="it-IT" dirty="0"/>
          </a:p>
        </p:txBody>
      </p:sp>
      <p:sp>
        <p:nvSpPr>
          <p:cNvPr id="2" name="Segnaposto numero diapositiva 1"/>
          <p:cNvSpPr>
            <a:spLocks noGrp="1"/>
          </p:cNvSpPr>
          <p:nvPr>
            <p:ph type="sldNum" sz="quarter" idx="12"/>
          </p:nvPr>
        </p:nvSpPr>
        <p:spPr/>
        <p:txBody>
          <a:bodyPr/>
          <a:lstStyle/>
          <a:p>
            <a:pPr>
              <a:defRPr/>
            </a:pPr>
            <a:fld id="{43F42827-EB4D-45C7-9FDA-752BF57ACE09}" type="slidenum">
              <a:rPr lang="it-IT" smtClean="0"/>
              <a:pPr>
                <a:defRPr/>
              </a:pPr>
              <a:t>6</a:t>
            </a:fld>
            <a:endParaRPr lang="it-IT"/>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olo 1"/>
          <p:cNvSpPr>
            <a:spLocks noGrp="1"/>
          </p:cNvSpPr>
          <p:nvPr>
            <p:ph type="title"/>
          </p:nvPr>
        </p:nvSpPr>
        <p:spPr/>
        <p:txBody>
          <a:bodyPr rtlCol="0">
            <a:normAutofit fontScale="90000"/>
          </a:bodyPr>
          <a:lstStyle/>
          <a:p>
            <a:pPr eaLnBrk="1" fontAlgn="auto" hangingPunct="1">
              <a:spcAft>
                <a:spcPts val="0"/>
              </a:spcAft>
              <a:defRPr/>
            </a:pPr>
            <a:r>
              <a:rPr lang="it-IT" sz="2800" b="1" dirty="0" smtClean="0">
                <a:solidFill>
                  <a:srgbClr val="00B0F0"/>
                </a:solidFill>
                <a:latin typeface="Book Antiqua" panose="02040602050305030304" pitchFamily="18" charset="0"/>
              </a:rPr>
              <a:t/>
            </a:r>
            <a:br>
              <a:rPr lang="it-IT" sz="2800" b="1" dirty="0" smtClean="0">
                <a:solidFill>
                  <a:srgbClr val="00B0F0"/>
                </a:solidFill>
                <a:latin typeface="Book Antiqua" panose="02040602050305030304" pitchFamily="18" charset="0"/>
              </a:rPr>
            </a:br>
            <a:r>
              <a:rPr lang="it-IT" sz="2800" b="1" dirty="0" smtClean="0">
                <a:solidFill>
                  <a:srgbClr val="00B0F0"/>
                </a:solidFill>
                <a:latin typeface="Book Antiqua" panose="02040602050305030304" pitchFamily="18" charset="0"/>
              </a:rPr>
              <a:t/>
            </a:r>
            <a:br>
              <a:rPr lang="it-IT" sz="2800" b="1" dirty="0" smtClean="0">
                <a:solidFill>
                  <a:srgbClr val="00B0F0"/>
                </a:solidFill>
                <a:latin typeface="Book Antiqua" panose="02040602050305030304" pitchFamily="18" charset="0"/>
              </a:rPr>
            </a:br>
            <a:r>
              <a:rPr lang="it-IT" sz="3100" b="1" dirty="0" smtClean="0">
                <a:solidFill>
                  <a:srgbClr val="FF0000"/>
                </a:solidFill>
                <a:latin typeface="Book Antiqua" panose="02040602050305030304" pitchFamily="18" charset="0"/>
              </a:rPr>
              <a:t>Inesistenza </a:t>
            </a:r>
            <a:r>
              <a:rPr lang="it-IT" sz="3100" b="1" dirty="0">
                <a:solidFill>
                  <a:srgbClr val="FF0000"/>
                </a:solidFill>
                <a:latin typeface="Book Antiqua" panose="02040602050305030304" pitchFamily="18" charset="0"/>
              </a:rPr>
              <a:t>oggettiva dell’operazione</a:t>
            </a:r>
            <a:r>
              <a:rPr lang="it-IT" sz="3200" i="1" dirty="0">
                <a:solidFill>
                  <a:schemeClr val="accent2"/>
                </a:solidFill>
                <a:latin typeface="Book Antiqua" panose="02040602050305030304" pitchFamily="18" charset="0"/>
              </a:rPr>
              <a:t/>
            </a:r>
            <a:br>
              <a:rPr lang="it-IT" sz="3200" i="1" dirty="0">
                <a:solidFill>
                  <a:schemeClr val="accent2"/>
                </a:solidFill>
                <a:latin typeface="Book Antiqua" panose="02040602050305030304" pitchFamily="18" charset="0"/>
              </a:rPr>
            </a:br>
            <a:r>
              <a:rPr lang="it-IT" sz="3100" dirty="0" smtClean="0">
                <a:latin typeface="Book Antiqua" panose="02040602050305030304" pitchFamily="18" charset="0"/>
              </a:rPr>
              <a:t/>
            </a:r>
            <a:br>
              <a:rPr lang="it-IT" sz="3100" dirty="0" smtClean="0">
                <a:latin typeface="Book Antiqua" panose="02040602050305030304" pitchFamily="18" charset="0"/>
              </a:rPr>
            </a:br>
            <a:endParaRPr lang="it-IT" sz="3100" b="1" dirty="0" smtClean="0">
              <a:solidFill>
                <a:srgbClr val="00B0F0"/>
              </a:solidFill>
              <a:latin typeface="Book Antiqua" panose="02040602050305030304" pitchFamily="18" charset="0"/>
            </a:endParaRPr>
          </a:p>
        </p:txBody>
      </p:sp>
      <p:sp>
        <p:nvSpPr>
          <p:cNvPr id="14339" name="Segnaposto contenuto 2"/>
          <p:cNvSpPr>
            <a:spLocks noGrp="1"/>
          </p:cNvSpPr>
          <p:nvPr>
            <p:ph idx="1"/>
          </p:nvPr>
        </p:nvSpPr>
        <p:spPr>
          <a:xfrm>
            <a:off x="457200" y="1600200"/>
            <a:ext cx="8382000" cy="4525963"/>
          </a:xfrm>
        </p:spPr>
        <p:txBody>
          <a:bodyPr/>
          <a:lstStyle/>
          <a:p>
            <a:pPr marL="457200" indent="-457200" algn="ctr" eaLnBrk="1" hangingPunct="1">
              <a:buAutoNum type="arabicParenR"/>
            </a:pPr>
            <a:r>
              <a:rPr lang="it-IT" sz="2400" b="1" dirty="0" smtClean="0">
                <a:solidFill>
                  <a:srgbClr val="FF0000"/>
                </a:solidFill>
                <a:latin typeface="Book Antiqua" panose="02040602050305030304" pitchFamily="18" charset="0"/>
              </a:rPr>
              <a:t>Falsa fatturazione</a:t>
            </a:r>
            <a:r>
              <a:rPr lang="it-IT" sz="2400" dirty="0" smtClean="0">
                <a:latin typeface="Book Antiqua" panose="02040602050305030304" pitchFamily="18" charset="0"/>
              </a:rPr>
              <a:t>: </a:t>
            </a:r>
            <a:r>
              <a:rPr lang="it-IT" sz="2400" dirty="0">
                <a:latin typeface="Book Antiqua" panose="02040602050305030304" pitchFamily="18" charset="0"/>
              </a:rPr>
              <a:t>d</a:t>
            </a:r>
            <a:r>
              <a:rPr lang="it-IT" sz="2400" dirty="0" smtClean="0">
                <a:latin typeface="Book Antiqua" panose="02040602050305030304" pitchFamily="18" charset="0"/>
              </a:rPr>
              <a:t>ocumentazione di operazioni mai   realizzate dal contribuente, ovvero, inesistenti in </a:t>
            </a:r>
            <a:r>
              <a:rPr lang="it-IT" sz="2400" i="1" dirty="0" smtClean="0">
                <a:latin typeface="Book Antiqua" panose="02040602050305030304" pitchFamily="18" charset="0"/>
              </a:rPr>
              <a:t>rerum natura </a:t>
            </a:r>
            <a:endParaRPr lang="it-IT" sz="2400" i="1" dirty="0">
              <a:latin typeface="Book Antiqua" panose="02040602050305030304" pitchFamily="18" charset="0"/>
            </a:endParaRPr>
          </a:p>
          <a:p>
            <a:pPr marL="457200" indent="-457200" algn="ctr" eaLnBrk="1" hangingPunct="1">
              <a:buAutoNum type="arabicParenR"/>
            </a:pPr>
            <a:r>
              <a:rPr lang="it-IT" sz="2400" b="1" dirty="0" smtClean="0">
                <a:solidFill>
                  <a:srgbClr val="FF0000"/>
                </a:solidFill>
                <a:latin typeface="Book Antiqua" panose="02040602050305030304" pitchFamily="18" charset="0"/>
              </a:rPr>
              <a:t>Sovrafatturazione quantitativa</a:t>
            </a:r>
            <a:r>
              <a:rPr lang="it-IT" sz="2400" dirty="0" smtClean="0">
                <a:latin typeface="Book Antiqua" panose="02040602050305030304" pitchFamily="18" charset="0"/>
              </a:rPr>
              <a:t>: documentazione di operazioni realmente avvenute </a:t>
            </a:r>
            <a:r>
              <a:rPr lang="it-IT" sz="2400" i="1" dirty="0" smtClean="0">
                <a:latin typeface="Book Antiqua" panose="02040602050305030304" pitchFamily="18" charset="0"/>
              </a:rPr>
              <a:t>in parte qua </a:t>
            </a:r>
            <a:r>
              <a:rPr lang="it-IT" sz="2400" dirty="0" smtClean="0">
                <a:latin typeface="Book Antiqua" panose="02040602050305030304" pitchFamily="18" charset="0"/>
              </a:rPr>
              <a:t>- ovvero, per </a:t>
            </a:r>
            <a:r>
              <a:rPr lang="it-IT" sz="2400" b="1" dirty="0" smtClean="0">
                <a:solidFill>
                  <a:schemeClr val="accent1"/>
                </a:solidFill>
                <a:latin typeface="Book Antiqua" panose="02040602050305030304" pitchFamily="18" charset="0"/>
              </a:rPr>
              <a:t>quantitativi  inferiori  </a:t>
            </a:r>
            <a:r>
              <a:rPr lang="it-IT" sz="2400" dirty="0" smtClean="0">
                <a:latin typeface="Book Antiqua" panose="02040602050305030304" pitchFamily="18" charset="0"/>
              </a:rPr>
              <a:t>rispetto a quelli indicati in fattura</a:t>
            </a:r>
          </a:p>
          <a:p>
            <a:pPr marL="457200" indent="-457200" algn="ctr" eaLnBrk="1" hangingPunct="1">
              <a:buAutoNum type="arabicParenR"/>
            </a:pPr>
            <a:r>
              <a:rPr lang="it-IT" sz="2400" dirty="0" smtClean="0">
                <a:latin typeface="Book Antiqua" panose="02040602050305030304" pitchFamily="18" charset="0"/>
              </a:rPr>
              <a:t>Esposizione di corrispettivi o dell’imposta sul valore aggiunto in misura superiore a quella reale</a:t>
            </a:r>
          </a:p>
          <a:p>
            <a:pPr marL="457200" indent="-457200" algn="ctr" eaLnBrk="1" hangingPunct="1">
              <a:buAutoNum type="arabicParenR"/>
            </a:pPr>
            <a:r>
              <a:rPr lang="it-IT" sz="2400" b="1" dirty="0" smtClean="0">
                <a:solidFill>
                  <a:srgbClr val="FF0000"/>
                </a:solidFill>
                <a:latin typeface="Book Antiqua" panose="02040602050305030304" pitchFamily="18" charset="0"/>
              </a:rPr>
              <a:t>Inesistenza giuridica</a:t>
            </a:r>
            <a:r>
              <a:rPr lang="it-IT" sz="2400" dirty="0" smtClean="0">
                <a:latin typeface="Book Antiqua" panose="02040602050305030304" pitchFamily="18" charset="0"/>
              </a:rPr>
              <a:t>:</a:t>
            </a:r>
            <a:r>
              <a:rPr lang="it-IT" sz="2400" b="1" dirty="0" smtClean="0">
                <a:solidFill>
                  <a:srgbClr val="FF0000"/>
                </a:solidFill>
                <a:latin typeface="Book Antiqua" panose="02040602050305030304" pitchFamily="18" charset="0"/>
              </a:rPr>
              <a:t> </a:t>
            </a:r>
            <a:r>
              <a:rPr lang="it-IT" sz="2400" dirty="0" smtClean="0">
                <a:latin typeface="Book Antiqua" panose="02040602050305030304" pitchFamily="18" charset="0"/>
              </a:rPr>
              <a:t>attestazione di un titolo giuridico diverso da quello effettivamente realizzato </a:t>
            </a:r>
            <a:r>
              <a:rPr lang="it-IT" sz="2400" i="1" dirty="0" smtClean="0">
                <a:latin typeface="Book Antiqua" panose="02040602050305030304" pitchFamily="18" charset="0"/>
              </a:rPr>
              <a:t>inter </a:t>
            </a:r>
            <a:r>
              <a:rPr lang="it-IT" sz="2400" i="1" dirty="0" err="1" smtClean="0">
                <a:latin typeface="Book Antiqua" panose="02040602050305030304" pitchFamily="18" charset="0"/>
              </a:rPr>
              <a:t>partes</a:t>
            </a:r>
            <a:endParaRPr lang="it-IT" sz="2400" i="1" dirty="0" smtClean="0">
              <a:latin typeface="Book Antiqua" panose="02040602050305030304" pitchFamily="18" charset="0"/>
            </a:endParaRPr>
          </a:p>
          <a:p>
            <a:pPr marL="447675" indent="-447675" algn="just" eaLnBrk="1" hangingPunct="1">
              <a:buFont typeface="Arial" charset="0"/>
              <a:buNone/>
            </a:pPr>
            <a:endParaRPr lang="it-IT" sz="2800" dirty="0" smtClean="0">
              <a:solidFill>
                <a:srgbClr val="0070C0"/>
              </a:solidFill>
            </a:endParaRPr>
          </a:p>
        </p:txBody>
      </p:sp>
      <p:sp>
        <p:nvSpPr>
          <p:cNvPr id="2" name="Segnaposto numero diapositiva 1"/>
          <p:cNvSpPr>
            <a:spLocks noGrp="1"/>
          </p:cNvSpPr>
          <p:nvPr>
            <p:ph type="sldNum" sz="quarter" idx="12"/>
          </p:nvPr>
        </p:nvSpPr>
        <p:spPr/>
        <p:txBody>
          <a:bodyPr/>
          <a:lstStyle/>
          <a:p>
            <a:pPr>
              <a:defRPr/>
            </a:pPr>
            <a:fld id="{43F42827-EB4D-45C7-9FDA-752BF57ACE09}" type="slidenum">
              <a:rPr lang="it-IT" smtClean="0"/>
              <a:pPr>
                <a:defRPr/>
              </a:pPr>
              <a:t>7</a:t>
            </a:fld>
            <a:endParaRPr lang="it-IT"/>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b="1" dirty="0" err="1" smtClean="0">
                <a:solidFill>
                  <a:srgbClr val="0070C0"/>
                </a:solidFill>
                <a:latin typeface="Book Antiqua" panose="02040602050305030304" pitchFamily="18" charset="0"/>
              </a:rPr>
              <a:t>Cass</a:t>
            </a:r>
            <a:r>
              <a:rPr lang="it-IT" sz="2800" b="1" dirty="0" smtClean="0">
                <a:solidFill>
                  <a:srgbClr val="0070C0"/>
                </a:solidFill>
                <a:latin typeface="Book Antiqua" panose="02040602050305030304" pitchFamily="18" charset="0"/>
              </a:rPr>
              <a:t>. </a:t>
            </a:r>
            <a:r>
              <a:rPr lang="it-IT" sz="2800" b="1" dirty="0" err="1" smtClean="0">
                <a:solidFill>
                  <a:srgbClr val="0070C0"/>
                </a:solidFill>
                <a:latin typeface="Book Antiqua" panose="02040602050305030304" pitchFamily="18" charset="0"/>
              </a:rPr>
              <a:t>pen</a:t>
            </a:r>
            <a:r>
              <a:rPr lang="it-IT" sz="2800" b="1" dirty="0" smtClean="0">
                <a:solidFill>
                  <a:srgbClr val="0070C0"/>
                </a:solidFill>
                <a:latin typeface="Book Antiqua" panose="02040602050305030304" pitchFamily="18" charset="0"/>
              </a:rPr>
              <a:t>., Sez. III, 21 maggio 2015, n. 28352</a:t>
            </a:r>
            <a:endParaRPr lang="it-IT" sz="2800" b="1" dirty="0">
              <a:solidFill>
                <a:srgbClr val="0070C0"/>
              </a:solidFill>
              <a:latin typeface="Book Antiqua" panose="02040602050305030304" pitchFamily="18" charset="0"/>
            </a:endParaRPr>
          </a:p>
        </p:txBody>
      </p:sp>
      <p:sp>
        <p:nvSpPr>
          <p:cNvPr id="3" name="Segnaposto contenuto 2"/>
          <p:cNvSpPr>
            <a:spLocks noGrp="1"/>
          </p:cNvSpPr>
          <p:nvPr>
            <p:ph idx="1"/>
          </p:nvPr>
        </p:nvSpPr>
        <p:spPr/>
        <p:txBody>
          <a:bodyPr/>
          <a:lstStyle/>
          <a:p>
            <a:pPr marL="0" indent="0" algn="ctr">
              <a:buNone/>
            </a:pPr>
            <a:r>
              <a:rPr lang="it-IT" sz="2400" i="1" dirty="0" smtClean="0"/>
              <a:t>« </a:t>
            </a:r>
            <a:r>
              <a:rPr lang="it-IT" sz="2400" i="1" dirty="0" smtClean="0">
                <a:latin typeface="Book Antiqua" panose="02040602050305030304" pitchFamily="18" charset="0"/>
              </a:rPr>
              <a:t>Il </a:t>
            </a:r>
            <a:r>
              <a:rPr lang="it-IT" sz="2400" i="1" dirty="0">
                <a:latin typeface="Book Antiqua" panose="02040602050305030304" pitchFamily="18" charset="0"/>
              </a:rPr>
              <a:t>reato di dichiarazione fraudolenta mediante utilizzazione di fatture per operazioni inesistenti (art. 2 </a:t>
            </a:r>
            <a:r>
              <a:rPr lang="it-IT" sz="2400" i="1" dirty="0" err="1">
                <a:latin typeface="Book Antiqua" panose="02040602050305030304" pitchFamily="18" charset="0"/>
              </a:rPr>
              <a:t>d.lg.</a:t>
            </a:r>
            <a:r>
              <a:rPr lang="it-IT" sz="2400" i="1" dirty="0">
                <a:latin typeface="Book Antiqua" panose="02040602050305030304" pitchFamily="18" charset="0"/>
              </a:rPr>
              <a:t> n. 74 del 2000) sussiste sia nell'ipotesi di inesistenza oggettiva dell'operazione (ovvero quando la stessa non sia mai stata posta in essere nella realtà), sia in quella di inesistenza relativa (ovvero quando l'operazione vi è stata, ma per quantitativi inferiori a quelli indicati in fattura) sia, infine, </a:t>
            </a:r>
            <a:r>
              <a:rPr lang="it-IT" sz="2400" b="1" i="1" dirty="0">
                <a:solidFill>
                  <a:srgbClr val="FF0000"/>
                </a:solidFill>
                <a:latin typeface="Book Antiqua" panose="02040602050305030304" pitchFamily="18" charset="0"/>
              </a:rPr>
              <a:t>nel caso di sovrafatturazione "qualitativa" (ovvero quando la fattura attesti la cessione di beni e/o servizi aventi un prezzo maggiore di quelli forniti)</a:t>
            </a:r>
            <a:r>
              <a:rPr lang="it-IT" sz="2400" i="1" dirty="0">
                <a:latin typeface="Book Antiqua" panose="02040602050305030304" pitchFamily="18" charset="0"/>
              </a:rPr>
              <a:t>, in quanto oggetto della repressione penale è ogni tipo di divergenza tra la realtà commerciale e la sua espressione </a:t>
            </a:r>
            <a:r>
              <a:rPr lang="it-IT" sz="2400" i="1" dirty="0" smtClean="0">
                <a:latin typeface="Book Antiqua" panose="02040602050305030304" pitchFamily="18" charset="0"/>
              </a:rPr>
              <a:t>documentale</a:t>
            </a:r>
            <a:r>
              <a:rPr lang="it-IT" sz="2400" i="1" dirty="0" smtClean="0"/>
              <a:t>»</a:t>
            </a:r>
            <a:endParaRPr lang="it-IT" i="1" dirty="0"/>
          </a:p>
        </p:txBody>
      </p:sp>
      <p:sp>
        <p:nvSpPr>
          <p:cNvPr id="4" name="Segnaposto numero diapositiva 3"/>
          <p:cNvSpPr>
            <a:spLocks noGrp="1"/>
          </p:cNvSpPr>
          <p:nvPr>
            <p:ph type="sldNum" sz="quarter" idx="12"/>
          </p:nvPr>
        </p:nvSpPr>
        <p:spPr/>
        <p:txBody>
          <a:bodyPr/>
          <a:lstStyle/>
          <a:p>
            <a:pPr>
              <a:defRPr/>
            </a:pPr>
            <a:fld id="{43F42827-EB4D-45C7-9FDA-752BF57ACE09}" type="slidenum">
              <a:rPr lang="it-IT" smtClean="0"/>
              <a:pPr>
                <a:defRPr/>
              </a:pPr>
              <a:t>8</a:t>
            </a:fld>
            <a:endParaRPr lang="it-IT"/>
          </a:p>
        </p:txBody>
      </p:sp>
    </p:spTree>
    <p:extLst>
      <p:ext uri="{BB962C8B-B14F-4D97-AF65-F5344CB8AC3E}">
        <p14:creationId xmlns:p14="http://schemas.microsoft.com/office/powerpoint/2010/main" val="25526357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olo 1"/>
          <p:cNvSpPr>
            <a:spLocks noGrp="1"/>
          </p:cNvSpPr>
          <p:nvPr>
            <p:ph type="title"/>
          </p:nvPr>
        </p:nvSpPr>
        <p:spPr/>
        <p:txBody>
          <a:bodyPr rtlCol="0">
            <a:normAutofit/>
          </a:bodyPr>
          <a:lstStyle/>
          <a:p>
            <a:pPr eaLnBrk="1" fontAlgn="auto" hangingPunct="1">
              <a:spcAft>
                <a:spcPts val="0"/>
              </a:spcAft>
              <a:defRPr/>
            </a:pPr>
            <a:r>
              <a:rPr lang="it-IT" sz="2800" b="1" dirty="0" smtClean="0">
                <a:solidFill>
                  <a:srgbClr val="00B0F0"/>
                </a:solidFill>
                <a:latin typeface="Book Antiqua" panose="02040602050305030304" pitchFamily="18" charset="0"/>
              </a:rPr>
              <a:t/>
            </a:r>
            <a:br>
              <a:rPr lang="it-IT" sz="2800" b="1" dirty="0" smtClean="0">
                <a:solidFill>
                  <a:srgbClr val="00B0F0"/>
                </a:solidFill>
                <a:latin typeface="Book Antiqua" panose="02040602050305030304" pitchFamily="18" charset="0"/>
              </a:rPr>
            </a:br>
            <a:r>
              <a:rPr lang="it-IT" sz="2800" b="1" dirty="0" smtClean="0">
                <a:solidFill>
                  <a:srgbClr val="00B0F0"/>
                </a:solidFill>
                <a:latin typeface="Book Antiqua" panose="02040602050305030304" pitchFamily="18" charset="0"/>
              </a:rPr>
              <a:t>Inesistenza soggettiva dell’operazione</a:t>
            </a:r>
          </a:p>
        </p:txBody>
      </p:sp>
      <p:sp>
        <p:nvSpPr>
          <p:cNvPr id="3" name="Segnaposto contenuto 2"/>
          <p:cNvSpPr>
            <a:spLocks noGrp="1"/>
          </p:cNvSpPr>
          <p:nvPr>
            <p:ph sz="half" idx="1"/>
          </p:nvPr>
        </p:nvSpPr>
        <p:spPr>
          <a:xfrm>
            <a:off x="250825" y="1340768"/>
            <a:ext cx="8424863" cy="5256882"/>
          </a:xfrm>
        </p:spPr>
        <p:txBody>
          <a:bodyPr rtlCol="0">
            <a:normAutofit fontScale="25000" lnSpcReduction="20000"/>
          </a:bodyPr>
          <a:lstStyle/>
          <a:p>
            <a:pPr algn="just" eaLnBrk="1" fontAlgn="auto" hangingPunct="1">
              <a:spcAft>
                <a:spcPts val="0"/>
              </a:spcAft>
              <a:buFont typeface="Arial" charset="0"/>
              <a:buNone/>
              <a:defRPr/>
            </a:pPr>
            <a:endParaRPr lang="it-IT" sz="14400" dirty="0" smtClean="0"/>
          </a:p>
          <a:p>
            <a:pPr algn="just" eaLnBrk="1" fontAlgn="auto" hangingPunct="1">
              <a:spcAft>
                <a:spcPts val="0"/>
              </a:spcAft>
              <a:buFont typeface="Arial" pitchFamily="34" charset="0"/>
              <a:buChar char="•"/>
              <a:defRPr/>
            </a:pPr>
            <a:endParaRPr lang="it-IT" sz="9600" smtClean="0">
              <a:latin typeface="Book Antiqua" panose="02040602050305030304" pitchFamily="18" charset="0"/>
            </a:endParaRPr>
          </a:p>
          <a:p>
            <a:pPr algn="just" eaLnBrk="1" fontAlgn="auto" hangingPunct="1">
              <a:spcAft>
                <a:spcPts val="0"/>
              </a:spcAft>
              <a:buFont typeface="Arial" pitchFamily="34" charset="0"/>
              <a:buChar char="•"/>
              <a:defRPr/>
            </a:pPr>
            <a:endParaRPr lang="it-IT" sz="9600" dirty="0" smtClean="0">
              <a:latin typeface="Book Antiqua" panose="02040602050305030304" pitchFamily="18" charset="0"/>
            </a:endParaRPr>
          </a:p>
          <a:p>
            <a:pPr algn="just" eaLnBrk="1" fontAlgn="auto" hangingPunct="1">
              <a:spcAft>
                <a:spcPts val="0"/>
              </a:spcAft>
              <a:buFont typeface="Arial" pitchFamily="34" charset="0"/>
              <a:buChar char="•"/>
              <a:defRPr/>
            </a:pPr>
            <a:r>
              <a:rPr lang="it-IT" sz="9600" dirty="0" smtClean="0">
                <a:latin typeface="Book Antiqua" panose="02040602050305030304" pitchFamily="18" charset="0"/>
              </a:rPr>
              <a:t>Indicazione nella fattura - o documento ad essa equipollente - di nominativi diversi rispetto a quelli effettivamente partecipanti all’operazione economica </a:t>
            </a:r>
          </a:p>
          <a:p>
            <a:pPr algn="just" eaLnBrk="1" fontAlgn="auto" hangingPunct="1">
              <a:spcAft>
                <a:spcPts val="0"/>
              </a:spcAft>
              <a:buFont typeface="Arial" pitchFamily="34" charset="0"/>
              <a:buChar char="•"/>
              <a:defRPr/>
            </a:pPr>
            <a:endParaRPr lang="it-IT" sz="9600" dirty="0" smtClean="0">
              <a:latin typeface="Book Antiqua" panose="02040602050305030304" pitchFamily="18" charset="0"/>
            </a:endParaRPr>
          </a:p>
          <a:p>
            <a:pPr algn="just" eaLnBrk="1" fontAlgn="auto" hangingPunct="1">
              <a:spcAft>
                <a:spcPts val="0"/>
              </a:spcAft>
              <a:buFont typeface="Arial" pitchFamily="34" charset="0"/>
              <a:buChar char="•"/>
              <a:defRPr/>
            </a:pPr>
            <a:r>
              <a:rPr lang="it-IT" sz="9600" b="1" dirty="0" smtClean="0">
                <a:solidFill>
                  <a:srgbClr val="FF0000"/>
                </a:solidFill>
                <a:latin typeface="Book Antiqua" panose="02040602050305030304" pitchFamily="18" charset="0"/>
              </a:rPr>
              <a:t>Falso diretto a consentire l’evasione d’imposta all’utilizzatore:</a:t>
            </a:r>
            <a:r>
              <a:rPr lang="it-IT" sz="9600" dirty="0" smtClean="0">
                <a:latin typeface="Book Antiqua" panose="02040602050305030304" pitchFamily="18" charset="0"/>
              </a:rPr>
              <a:t> </a:t>
            </a:r>
            <a:r>
              <a:rPr lang="it-IT" sz="9600" dirty="0">
                <a:latin typeface="Book Antiqua" panose="02040602050305030304" pitchFamily="18" charset="0"/>
              </a:rPr>
              <a:t>f</a:t>
            </a:r>
            <a:r>
              <a:rPr lang="it-IT" sz="9600" dirty="0" smtClean="0">
                <a:latin typeface="Book Antiqua" panose="02040602050305030304" pitchFamily="18" charset="0"/>
              </a:rPr>
              <a:t>alsità nell’indicazione del reale committente </a:t>
            </a:r>
            <a:r>
              <a:rPr lang="it-IT" sz="9600" b="1" dirty="0" smtClean="0">
                <a:solidFill>
                  <a:schemeClr val="accent1"/>
                </a:solidFill>
                <a:latin typeface="Book Antiqua" panose="02040602050305030304" pitchFamily="18" charset="0"/>
              </a:rPr>
              <a:t>(prestatore di beni o servizi)</a:t>
            </a:r>
            <a:r>
              <a:rPr lang="it-IT" sz="9600" dirty="0" smtClean="0">
                <a:latin typeface="Book Antiqua" panose="02040602050305030304" pitchFamily="18" charset="0"/>
              </a:rPr>
              <a:t> o dell’effettivo </a:t>
            </a:r>
            <a:r>
              <a:rPr lang="it-IT" sz="9600" dirty="0" err="1" smtClean="0">
                <a:latin typeface="Book Antiqua" panose="02040602050305030304" pitchFamily="18" charset="0"/>
              </a:rPr>
              <a:t>comissionario</a:t>
            </a:r>
            <a:r>
              <a:rPr lang="it-IT" sz="9600" dirty="0" smtClean="0">
                <a:latin typeface="Book Antiqua" panose="02040602050305030304" pitchFamily="18" charset="0"/>
              </a:rPr>
              <a:t> </a:t>
            </a:r>
            <a:r>
              <a:rPr lang="it-IT" sz="9600" b="1" dirty="0" smtClean="0">
                <a:solidFill>
                  <a:schemeClr val="accent1"/>
                </a:solidFill>
                <a:latin typeface="Book Antiqua" panose="02040602050305030304" pitchFamily="18" charset="0"/>
              </a:rPr>
              <a:t>(cessionario di beni o servizi)</a:t>
            </a:r>
          </a:p>
          <a:p>
            <a:pPr algn="just" eaLnBrk="1" fontAlgn="auto" hangingPunct="1">
              <a:spcAft>
                <a:spcPts val="0"/>
              </a:spcAft>
              <a:buFont typeface="Arial" pitchFamily="34" charset="0"/>
              <a:buChar char="•"/>
              <a:defRPr/>
            </a:pPr>
            <a:endParaRPr lang="it-IT" sz="9600" dirty="0">
              <a:solidFill>
                <a:schemeClr val="accent1"/>
              </a:solidFill>
              <a:latin typeface="Book Antiqua" panose="02040602050305030304" pitchFamily="18" charset="0"/>
            </a:endParaRPr>
          </a:p>
          <a:p>
            <a:pPr marL="0" indent="0" algn="just" eaLnBrk="1" fontAlgn="auto" hangingPunct="1">
              <a:spcAft>
                <a:spcPts val="0"/>
              </a:spcAft>
              <a:buNone/>
              <a:defRPr/>
            </a:pPr>
            <a:endParaRPr lang="it-IT" sz="9600" b="1" dirty="0">
              <a:solidFill>
                <a:schemeClr val="accent1"/>
              </a:solidFill>
              <a:latin typeface="Book Antiqua" panose="02040602050305030304" pitchFamily="18" charset="0"/>
            </a:endParaRPr>
          </a:p>
        </p:txBody>
      </p:sp>
      <p:sp>
        <p:nvSpPr>
          <p:cNvPr id="4" name="Segnaposto contenuto 3"/>
          <p:cNvSpPr>
            <a:spLocks noGrp="1"/>
          </p:cNvSpPr>
          <p:nvPr>
            <p:ph sz="half" idx="2"/>
          </p:nvPr>
        </p:nvSpPr>
        <p:spPr>
          <a:xfrm>
            <a:off x="8640763" y="1600200"/>
            <a:ext cx="46037" cy="46038"/>
          </a:xfrm>
        </p:spPr>
        <p:txBody>
          <a:bodyPr rtlCol="0">
            <a:normAutofit fontScale="25000" lnSpcReduction="20000"/>
          </a:bodyPr>
          <a:lstStyle/>
          <a:p>
            <a:pPr algn="just" eaLnBrk="1" fontAlgn="auto" hangingPunct="1">
              <a:spcAft>
                <a:spcPts val="0"/>
              </a:spcAft>
              <a:buFont typeface="Arial" charset="0"/>
              <a:buNone/>
              <a:defRPr/>
            </a:pPr>
            <a:r>
              <a:rPr lang="it-IT" i="1" dirty="0" smtClean="0"/>
              <a:t> </a:t>
            </a:r>
            <a:endParaRPr lang="it-IT" i="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2892</TotalTime>
  <Words>3216</Words>
  <Application>Microsoft Office PowerPoint</Application>
  <PresentationFormat>Presentazione su schermo (4:3)</PresentationFormat>
  <Paragraphs>314</Paragraphs>
  <Slides>48</Slides>
  <Notes>5</Notes>
  <HiddenSlides>0</HiddenSlides>
  <MMClips>0</MMClips>
  <ScaleCrop>false</ScaleCrop>
  <HeadingPairs>
    <vt:vector size="4" baseType="variant">
      <vt:variant>
        <vt:lpstr>Tema</vt:lpstr>
      </vt:variant>
      <vt:variant>
        <vt:i4>1</vt:i4>
      </vt:variant>
      <vt:variant>
        <vt:lpstr>Titoli diapositive</vt:lpstr>
      </vt:variant>
      <vt:variant>
        <vt:i4>48</vt:i4>
      </vt:variant>
    </vt:vector>
  </HeadingPairs>
  <TitlesOfParts>
    <vt:vector size="49" baseType="lpstr">
      <vt:lpstr>Tema di Office</vt:lpstr>
      <vt:lpstr>I REATI TRIBUTARI  IN MATERIA DI DICHIARAZIONE  EX D. LVO 2000 N. 74</vt:lpstr>
      <vt:lpstr> Struttura generale del D. Lvo 2000/74</vt:lpstr>
      <vt:lpstr>          Dichiarazione fraudolenta mediante uso di fatture o altri documenti per operazioni inesistenti (art. 2 D. Lvo 2000/74)</vt:lpstr>
      <vt:lpstr>Soggetto attivo</vt:lpstr>
      <vt:lpstr> Elemento oggettivo - condotta bifasica - </vt:lpstr>
      <vt:lpstr>  Fatture o altri documenti per operazioni inesistenti art. 1., lett. a), D. Lvo 2000/74 </vt:lpstr>
      <vt:lpstr>  Inesistenza oggettiva dell’operazione  </vt:lpstr>
      <vt:lpstr>Cass. pen., Sez. III, 21 maggio 2015, n. 28352</vt:lpstr>
      <vt:lpstr> Inesistenza soggettiva dell’operazione</vt:lpstr>
      <vt:lpstr>   Interposizione fittizia e frode carosello  Meccanismo fraudolento attuato mediante distinti passaggi di beni provenienti da Paesi UE (reali fornitori) - al termine dei quali le società italiane detraggono l’IVA (reali acquirenti) nonostante gli apparenti venditori (soggetti/interposti) non provvedano al versamento dell’imposta stessa -  Interposizione di un soggetto italiano (c.d. società cartiera) nell’acquisto di beni tra un soggetto comunitario (reale venditore) e un altro soggetto sempre italiano (reale acquirente)  Il reale acquirente risulta aver fittiziamente acquistato dalla cartiera - che emette una fattura con I.V.A. portata in detrazione dal reale acquirente stesso -     </vt:lpstr>
      <vt:lpstr>Presentazione standard di PowerPoint</vt:lpstr>
      <vt:lpstr>Presentazione standard di PowerPoint</vt:lpstr>
      <vt:lpstr>Presentazione standard di PowerPoint</vt:lpstr>
      <vt:lpstr>  </vt:lpstr>
      <vt:lpstr>  </vt:lpstr>
      <vt:lpstr>Presentazione standard di PowerPoint</vt:lpstr>
      <vt:lpstr>Dolo specifico di evasione Art. 1, comma primo, lett. d), D. Lvo 2000/74</vt:lpstr>
      <vt:lpstr>Dichiarazione fraudolenta mediante altri artifici art. 3 D. Lvo 2000/74 </vt:lpstr>
      <vt:lpstr>Presentazione standard di PowerPoint</vt:lpstr>
      <vt:lpstr>Presentazione standard di PowerPoint</vt:lpstr>
      <vt:lpstr>Presentazione standard di PowerPoint</vt:lpstr>
      <vt:lpstr>Presentazione standard di PowerPoint</vt:lpstr>
      <vt:lpstr>  Dolo specifico di evasione Art. 1, comma primo, lett. d), D. Lvo 2000/74 </vt:lpstr>
      <vt:lpstr>Presentazione standard di PowerPoint</vt:lpstr>
      <vt:lpstr>Elemento oggettivo del reato  e condotta punibile</vt:lpstr>
      <vt:lpstr>  Superamento contestuale  delle soglie di punibilità del fatto tipico </vt:lpstr>
      <vt:lpstr>   Dolo specifico di evasione Art. 1, comma primo, lett. d), D. Lvo 2000/74 </vt:lpstr>
      <vt:lpstr>Abuso del diritto ed elusione fiscale</vt:lpstr>
      <vt:lpstr>Presentazione standard di PowerPoint</vt:lpstr>
      <vt:lpstr>Cass. Civ., sez. Un., 23 gennaio 2008, n. 30055, e rilevanza tributaria dell’elusione fiscale </vt:lpstr>
      <vt:lpstr>Presentazione standard di PowerPoint</vt:lpstr>
      <vt:lpstr>Cass. pen., Sez. IV, 20 novembre 2014, n. 3307</vt:lpstr>
      <vt:lpstr>Delega Fiscale ex L. 2014 n. 23  ed irrilevanza penale dell’abuso del diritto</vt:lpstr>
      <vt:lpstr>Presentazione standard di PowerPoint</vt:lpstr>
      <vt:lpstr>Presentazione standard di PowerPoint</vt:lpstr>
      <vt:lpstr>Presentazione standard di PowerPoint</vt:lpstr>
      <vt:lpstr>Presentazione standard di PowerPoint</vt:lpstr>
      <vt:lpstr>Presentazione standard di PowerPoint</vt:lpstr>
      <vt:lpstr>Reato di omessa dichiarazione ex art. 5 D. Lvo 2000/74</vt:lpstr>
      <vt:lpstr>Elemento oggettivo e superamento della soglia di punibilità del fatto/tipico</vt:lpstr>
      <vt:lpstr>  Dolo specifico di evasione Art. 1, comma primo, lett. d), D. Lvo 2000/74</vt:lpstr>
      <vt:lpstr>   Stabile organizzazione occulta Art. 162 D.P.R. 1986/917 - T.U.I.R. - </vt:lpstr>
      <vt:lpstr>        </vt:lpstr>
      <vt:lpstr>Cass. pen., sez. III, 27 febbraio 2014, n. 17299</vt:lpstr>
      <vt:lpstr>Presentazione standard di PowerPoint</vt:lpstr>
      <vt:lpstr> Residenza italiana di società e associazioni Art. 5, comma terzo, lett. d), D.P.R. n. 917/1986  -  T.U.I.R. -</vt:lpstr>
      <vt:lpstr>Presentazione standard di PowerPoint</vt:lpstr>
      <vt:lpstr>Cass. pen., sez. III, 22 gennaio 2015 n. 19007</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gargani</dc:creator>
  <cp:lastModifiedBy>Utente</cp:lastModifiedBy>
  <cp:revision>365</cp:revision>
  <cp:lastPrinted>2015-06-24T10:00:30Z</cp:lastPrinted>
  <dcterms:created xsi:type="dcterms:W3CDTF">2010-11-11T19:34:22Z</dcterms:created>
  <dcterms:modified xsi:type="dcterms:W3CDTF">2015-06-30T21:25:40Z</dcterms:modified>
</cp:coreProperties>
</file>